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tiff" ContentType="image/tiff"/>
  <Default Extension="vml" ContentType="application/vnd.openxmlformats-officedocument.vmlDrawing"/>
  <Default Extension="gif" ContentType="image/gif"/>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8.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9.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 id="2147483965" r:id="rId3"/>
    <p:sldMasterId id="2147483970" r:id="rId4"/>
    <p:sldMasterId id="2147483978" r:id="rId5"/>
    <p:sldMasterId id="2147483984" r:id="rId6"/>
    <p:sldMasterId id="2147484005" r:id="rId7"/>
    <p:sldMasterId id="2147484008" r:id="rId8"/>
    <p:sldMasterId id="2147484014" r:id="rId9"/>
    <p:sldMasterId id="2147484026" r:id="rId10"/>
  </p:sldMasterIdLst>
  <p:notesMasterIdLst>
    <p:notesMasterId r:id="rId138"/>
  </p:notesMasterIdLst>
  <p:handoutMasterIdLst>
    <p:handoutMasterId r:id="rId139"/>
  </p:handoutMasterIdLst>
  <p:sldIdLst>
    <p:sldId id="717" r:id="rId11"/>
    <p:sldId id="416" r:id="rId12"/>
    <p:sldId id="420" r:id="rId13"/>
    <p:sldId id="595" r:id="rId14"/>
    <p:sldId id="596" r:id="rId15"/>
    <p:sldId id="753" r:id="rId16"/>
    <p:sldId id="754" r:id="rId17"/>
    <p:sldId id="755" r:id="rId18"/>
    <p:sldId id="756" r:id="rId19"/>
    <p:sldId id="757" r:id="rId20"/>
    <p:sldId id="759" r:id="rId21"/>
    <p:sldId id="614" r:id="rId22"/>
    <p:sldId id="615" r:id="rId23"/>
    <p:sldId id="616" r:id="rId24"/>
    <p:sldId id="617" r:id="rId25"/>
    <p:sldId id="618" r:id="rId26"/>
    <p:sldId id="619" r:id="rId27"/>
    <p:sldId id="620" r:id="rId28"/>
    <p:sldId id="621" r:id="rId29"/>
    <p:sldId id="622" r:id="rId30"/>
    <p:sldId id="623" r:id="rId31"/>
    <p:sldId id="624" r:id="rId32"/>
    <p:sldId id="625" r:id="rId33"/>
    <p:sldId id="626" r:id="rId34"/>
    <p:sldId id="760" r:id="rId35"/>
    <p:sldId id="627" r:id="rId36"/>
    <p:sldId id="628" r:id="rId37"/>
    <p:sldId id="629" r:id="rId38"/>
    <p:sldId id="630" r:id="rId39"/>
    <p:sldId id="631" r:id="rId40"/>
    <p:sldId id="632" r:id="rId41"/>
    <p:sldId id="633" r:id="rId42"/>
    <p:sldId id="634" r:id="rId43"/>
    <p:sldId id="635" r:id="rId44"/>
    <p:sldId id="636" r:id="rId45"/>
    <p:sldId id="637" r:id="rId46"/>
    <p:sldId id="638" r:id="rId47"/>
    <p:sldId id="639" r:id="rId48"/>
    <p:sldId id="640" r:id="rId49"/>
    <p:sldId id="641" r:id="rId50"/>
    <p:sldId id="642" r:id="rId51"/>
    <p:sldId id="643" r:id="rId52"/>
    <p:sldId id="644" r:id="rId53"/>
    <p:sldId id="645" r:id="rId54"/>
    <p:sldId id="646" r:id="rId55"/>
    <p:sldId id="647" r:id="rId56"/>
    <p:sldId id="648" r:id="rId57"/>
    <p:sldId id="649" r:id="rId58"/>
    <p:sldId id="650" r:id="rId59"/>
    <p:sldId id="651" r:id="rId60"/>
    <p:sldId id="652" r:id="rId61"/>
    <p:sldId id="761" r:id="rId62"/>
    <p:sldId id="655" r:id="rId63"/>
    <p:sldId id="656" r:id="rId64"/>
    <p:sldId id="657" r:id="rId65"/>
    <p:sldId id="658" r:id="rId66"/>
    <p:sldId id="721" r:id="rId67"/>
    <p:sldId id="659" r:id="rId68"/>
    <p:sldId id="720" r:id="rId69"/>
    <p:sldId id="724" r:id="rId70"/>
    <p:sldId id="660" r:id="rId71"/>
    <p:sldId id="762" r:id="rId72"/>
    <p:sldId id="766" r:id="rId73"/>
    <p:sldId id="763" r:id="rId74"/>
    <p:sldId id="661" r:id="rId75"/>
    <p:sldId id="665" r:id="rId76"/>
    <p:sldId id="666" r:id="rId77"/>
    <p:sldId id="670" r:id="rId78"/>
    <p:sldId id="764" r:id="rId79"/>
    <p:sldId id="671" r:id="rId80"/>
    <p:sldId id="672" r:id="rId81"/>
    <p:sldId id="673" r:id="rId82"/>
    <p:sldId id="765" r:id="rId83"/>
    <p:sldId id="728" r:id="rId84"/>
    <p:sldId id="729" r:id="rId85"/>
    <p:sldId id="730" r:id="rId86"/>
    <p:sldId id="731" r:id="rId87"/>
    <p:sldId id="732" r:id="rId88"/>
    <p:sldId id="767" r:id="rId89"/>
    <p:sldId id="775" r:id="rId90"/>
    <p:sldId id="776" r:id="rId91"/>
    <p:sldId id="777" r:id="rId92"/>
    <p:sldId id="771" r:id="rId93"/>
    <p:sldId id="778" r:id="rId94"/>
    <p:sldId id="779" r:id="rId95"/>
    <p:sldId id="774" r:id="rId96"/>
    <p:sldId id="697" r:id="rId97"/>
    <p:sldId id="782" r:id="rId98"/>
    <p:sldId id="783" r:id="rId99"/>
    <p:sldId id="784" r:id="rId100"/>
    <p:sldId id="785" r:id="rId101"/>
    <p:sldId id="786" r:id="rId102"/>
    <p:sldId id="787" r:id="rId103"/>
    <p:sldId id="788" r:id="rId104"/>
    <p:sldId id="789" r:id="rId105"/>
    <p:sldId id="790" r:id="rId106"/>
    <p:sldId id="791" r:id="rId107"/>
    <p:sldId id="780" r:id="rId108"/>
    <p:sldId id="781" r:id="rId109"/>
    <p:sldId id="792" r:id="rId110"/>
    <p:sldId id="698" r:id="rId111"/>
    <p:sldId id="703" r:id="rId112"/>
    <p:sldId id="704" r:id="rId113"/>
    <p:sldId id="705" r:id="rId114"/>
    <p:sldId id="706" r:id="rId115"/>
    <p:sldId id="707" r:id="rId116"/>
    <p:sldId id="708" r:id="rId117"/>
    <p:sldId id="709" r:id="rId118"/>
    <p:sldId id="710" r:id="rId119"/>
    <p:sldId id="711" r:id="rId120"/>
    <p:sldId id="712" r:id="rId121"/>
    <p:sldId id="713" r:id="rId122"/>
    <p:sldId id="714" r:id="rId123"/>
    <p:sldId id="715" r:id="rId124"/>
    <p:sldId id="716" r:id="rId125"/>
    <p:sldId id="734" r:id="rId126"/>
    <p:sldId id="735" r:id="rId127"/>
    <p:sldId id="736" r:id="rId128"/>
    <p:sldId id="743" r:id="rId129"/>
    <p:sldId id="744" r:id="rId130"/>
    <p:sldId id="745" r:id="rId131"/>
    <p:sldId id="746" r:id="rId132"/>
    <p:sldId id="747" r:id="rId133"/>
    <p:sldId id="748" r:id="rId134"/>
    <p:sldId id="750" r:id="rId135"/>
    <p:sldId id="751" r:id="rId136"/>
    <p:sldId id="490" r:id="rId1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400"/>
    <a:srgbClr val="73FF1D"/>
    <a:srgbClr val="162CFF"/>
    <a:srgbClr val="FF22FF"/>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2414" autoAdjust="0"/>
    <p:restoredTop sz="95872" autoAdjust="0"/>
  </p:normalViewPr>
  <p:slideViewPr>
    <p:cSldViewPr>
      <p:cViewPr varScale="1">
        <p:scale>
          <a:sx n="125" d="100"/>
          <a:sy n="125" d="100"/>
        </p:scale>
        <p:origin x="1984" y="184"/>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00" Type="http://schemas.openxmlformats.org/officeDocument/2006/relationships/slide" Target="slides/slide90.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notesMaster" Target="notesMasters/notesMaster1.xml"/><Relationship Id="rId13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 Id="rId3"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192391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4CC8399-122A-BB4A-A6A4-9D28C54FB8F6}" type="slidenum">
              <a:rPr lang="en-US" sz="1200">
                <a:solidFill>
                  <a:prstClr val="black"/>
                </a:solidFill>
              </a:rPr>
              <a:pPr/>
              <a:t>21</a:t>
            </a:fld>
            <a:endParaRPr lang="en-US" sz="1200">
              <a:solidFill>
                <a:prstClr val="black"/>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36934A7-0343-664C-8D79-52B11FF1B948}" type="slidenum">
              <a:rPr lang="en-US" sz="1200">
                <a:solidFill>
                  <a:prstClr val="black"/>
                </a:solidFill>
              </a:rPr>
              <a:pPr/>
              <a:t>22</a:t>
            </a:fld>
            <a:endParaRPr lang="en-US"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54CC83A-638E-E543-910B-D052BDCC0948}" type="slidenum">
              <a:rPr lang="en-US" sz="1200">
                <a:solidFill>
                  <a:prstClr val="black"/>
                </a:solidFill>
              </a:rPr>
              <a:pPr/>
              <a:t>23</a:t>
            </a:fld>
            <a:endParaRPr lang="en-US" sz="120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5C772373-75BF-0B4D-90F2-58F238A369FB}" type="slidenum">
              <a:rPr lang="en-US" sz="1200">
                <a:solidFill>
                  <a:prstClr val="black"/>
                </a:solidFill>
              </a:rPr>
              <a:pPr/>
              <a:t>24</a:t>
            </a:fld>
            <a:endParaRPr lang="en-US" sz="1200">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3740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2801057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379018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396794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B702A5B-7B87-BC43-BC43-A1CA6AFBA4B0}" type="slidenum">
              <a:rPr lang="en-US" sz="1200">
                <a:solidFill>
                  <a:prstClr val="black"/>
                </a:solidFill>
              </a:rPr>
              <a:pPr/>
              <a:t>12</a:t>
            </a:fld>
            <a:endParaRPr lang="en-US" sz="1200">
              <a:solidFill>
                <a:prstClr val="black"/>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3F5B441-3F1B-044C-8456-4E68B106FACB}" type="slidenum">
              <a:rPr lang="en-US" sz="1200">
                <a:solidFill>
                  <a:prstClr val="black"/>
                </a:solidFill>
              </a:rPr>
              <a:pPr/>
              <a:t>13</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s11f23.eps</a:t>
            </a:r>
          </a:p>
          <a:p>
            <a:r>
              <a:rPr lang="en-US" dirty="0" smtClean="0"/>
              <a:t>Prepare</a:t>
            </a:r>
            <a:r>
              <a:rPr lang="en-US" baseline="0" dirty="0" smtClean="0"/>
              <a:t> the audience for the next slide. We are going to expand the left marginal at the expense of the other two. The content is the same.</a:t>
            </a:r>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52864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D453DD11-7839-FD46-A708-6ECABD892955}" type="slidenum">
              <a:rPr lang="en-US" sz="1200">
                <a:solidFill>
                  <a:prstClr val="black"/>
                </a:solidFill>
              </a:rPr>
              <a:pPr/>
              <a:t>14</a:t>
            </a:fld>
            <a:endParaRPr lang="en-US" sz="1200">
              <a:solidFill>
                <a:prstClr val="black"/>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63</a:t>
            </a:fld>
            <a:endParaRPr lang="en-US"/>
          </a:p>
        </p:txBody>
      </p:sp>
    </p:spTree>
    <p:extLst>
      <p:ext uri="{BB962C8B-B14F-4D97-AF65-F5344CB8AC3E}">
        <p14:creationId xmlns:p14="http://schemas.microsoft.com/office/powerpoint/2010/main" val="16639559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76</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77</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78</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80</a:t>
            </a:fld>
            <a:endParaRPr lang="en-US">
              <a:solidFill>
                <a:prstClr val="black"/>
              </a:solidFill>
              <a:latin typeface="Calibri"/>
            </a:endParaRPr>
          </a:p>
        </p:txBody>
      </p:sp>
    </p:spTree>
    <p:extLst>
      <p:ext uri="{BB962C8B-B14F-4D97-AF65-F5344CB8AC3E}">
        <p14:creationId xmlns:p14="http://schemas.microsoft.com/office/powerpoint/2010/main" val="68484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81</a:t>
            </a:fld>
            <a:endParaRPr lang="en-US">
              <a:solidFill>
                <a:prstClr val="black"/>
              </a:solidFill>
              <a:latin typeface="Calibri"/>
            </a:endParaRPr>
          </a:p>
        </p:txBody>
      </p:sp>
    </p:spTree>
    <p:extLst>
      <p:ext uri="{BB962C8B-B14F-4D97-AF65-F5344CB8AC3E}">
        <p14:creationId xmlns:p14="http://schemas.microsoft.com/office/powerpoint/2010/main" val="750818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82</a:t>
            </a:fld>
            <a:endParaRPr lang="en-US">
              <a:solidFill>
                <a:prstClr val="black"/>
              </a:solidFill>
              <a:latin typeface="Calibri"/>
            </a:endParaRPr>
          </a:p>
        </p:txBody>
      </p:sp>
    </p:spTree>
    <p:extLst>
      <p:ext uri="{BB962C8B-B14F-4D97-AF65-F5344CB8AC3E}">
        <p14:creationId xmlns:p14="http://schemas.microsoft.com/office/powerpoint/2010/main" val="2043612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83</a:t>
            </a:fld>
            <a:endParaRPr lang="en-US">
              <a:solidFill>
                <a:prstClr val="black"/>
              </a:solidFill>
              <a:latin typeface="Calibri"/>
            </a:endParaRPr>
          </a:p>
        </p:txBody>
      </p:sp>
    </p:spTree>
    <p:extLst>
      <p:ext uri="{BB962C8B-B14F-4D97-AF65-F5344CB8AC3E}">
        <p14:creationId xmlns:p14="http://schemas.microsoft.com/office/powerpoint/2010/main" val="1355529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84</a:t>
            </a:fld>
            <a:endParaRPr lang="en-US">
              <a:solidFill>
                <a:prstClr val="black"/>
              </a:solidFill>
              <a:latin typeface="Calibri"/>
            </a:endParaRPr>
          </a:p>
        </p:txBody>
      </p:sp>
    </p:spTree>
    <p:extLst>
      <p:ext uri="{BB962C8B-B14F-4D97-AF65-F5344CB8AC3E}">
        <p14:creationId xmlns:p14="http://schemas.microsoft.com/office/powerpoint/2010/main" val="810727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85</a:t>
            </a:fld>
            <a:endParaRPr lang="en-US">
              <a:solidFill>
                <a:prstClr val="black"/>
              </a:solidFill>
              <a:latin typeface="Calibri"/>
            </a:endParaRPr>
          </a:p>
        </p:txBody>
      </p:sp>
    </p:spTree>
    <p:extLst>
      <p:ext uri="{BB962C8B-B14F-4D97-AF65-F5344CB8AC3E}">
        <p14:creationId xmlns:p14="http://schemas.microsoft.com/office/powerpoint/2010/main" val="169912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683C666-CC78-C246-A077-FC681FCC33AC}" type="slidenum">
              <a:rPr lang="en-US" sz="1200">
                <a:solidFill>
                  <a:prstClr val="black"/>
                </a:solidFill>
              </a:rPr>
              <a:pPr/>
              <a:t>15</a:t>
            </a:fld>
            <a:endParaRPr lang="en-US" sz="1200">
              <a:solidFill>
                <a:prstClr val="black"/>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past months, I have been trying to assimilating AMSR-E radiance (Descending orbit, 10.6 GHz, H- and V- polarization) into CLM to estimate global soil </a:t>
            </a:r>
            <a:r>
              <a:rPr lang="en-US" sz="1200" kern="1200" dirty="0" err="1" smtClean="0">
                <a:solidFill>
                  <a:schemeClr val="tx1"/>
                </a:solidFill>
                <a:latin typeface="+mn-lt"/>
                <a:ea typeface="+mn-ea"/>
                <a:cs typeface="+mn-cs"/>
              </a:rPr>
              <a:t>mositure</a:t>
            </a:r>
            <a:r>
              <a:rPr lang="en-US" sz="1200" kern="1200" dirty="0" smtClean="0">
                <a:solidFill>
                  <a:schemeClr val="tx1"/>
                </a:solidFill>
                <a:latin typeface="+mn-lt"/>
                <a:ea typeface="+mn-ea"/>
                <a:cs typeface="+mn-cs"/>
              </a:rPr>
              <a:t> (1.25 degree x 0.9 degree). Thanks to your help, up to now, I have already successfully coupled an </a:t>
            </a:r>
            <a:r>
              <a:rPr lang="en-US" sz="1200" kern="1200" dirty="0" err="1" smtClean="0">
                <a:solidFill>
                  <a:schemeClr val="tx1"/>
                </a:solidFill>
                <a:latin typeface="+mn-lt"/>
                <a:ea typeface="+mn-ea"/>
                <a:cs typeface="+mn-cs"/>
              </a:rPr>
              <a:t>empricial</a:t>
            </a:r>
            <a:r>
              <a:rPr lang="en-US" sz="1200" kern="1200" dirty="0" smtClean="0">
                <a:solidFill>
                  <a:schemeClr val="tx1"/>
                </a:solidFill>
                <a:latin typeface="+mn-lt"/>
                <a:ea typeface="+mn-ea"/>
                <a:cs typeface="+mn-cs"/>
              </a:rPr>
              <a:t> vegetated-surface </a:t>
            </a:r>
            <a:r>
              <a:rPr lang="en-US" sz="1200" kern="1200" dirty="0" err="1" smtClean="0">
                <a:solidFill>
                  <a:schemeClr val="tx1"/>
                </a:solidFill>
                <a:latin typeface="+mn-lt"/>
                <a:ea typeface="+mn-ea"/>
                <a:cs typeface="+mn-cs"/>
              </a:rPr>
              <a:t>radiative</a:t>
            </a:r>
            <a:r>
              <a:rPr lang="en-US" sz="1200" kern="1200" dirty="0" smtClean="0">
                <a:solidFill>
                  <a:schemeClr val="tx1"/>
                </a:solidFill>
                <a:latin typeface="+mn-lt"/>
                <a:ea typeface="+mn-ea"/>
                <a:cs typeface="+mn-cs"/>
              </a:rPr>
              <a:t> transfer model into DART-CLM, prepared all the input datasets, and got the assimilation run effectively (with 20 ensembles for test run). Currently, I am working on some technical problems and testing the system as well. I will keep you updated on the first results together with more details on what I have done within the following weeks.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Wish you all the best,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Sincerely,</a:t>
            </a:r>
          </a:p>
          <a:p>
            <a:r>
              <a:rPr lang="en-US" sz="1200" kern="1200" dirty="0" smtClean="0">
                <a:solidFill>
                  <a:schemeClr val="tx1"/>
                </a:solidFill>
                <a:latin typeface="+mn-lt"/>
                <a:ea typeface="+mn-ea"/>
                <a:cs typeface="+mn-cs"/>
              </a:rPr>
              <a:t>Long</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836392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Grace “observations” … change in total water storage from one month to the next ?   Climate</a:t>
            </a:r>
            <a:r>
              <a:rPr lang="en-US" baseline="0" dirty="0" smtClean="0"/>
              <a:t> Modeler’s  Golden Rule refers to “good observations …” … these are highly derived products.</a:t>
            </a:r>
          </a:p>
          <a:p>
            <a:r>
              <a:rPr lang="en-US" baseline="0" dirty="0" smtClean="0"/>
              <a:t>How much information can we tease out of them?</a:t>
            </a:r>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005256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vl="1"/>
            <a:r>
              <a:rPr lang="en-US" sz="2800" dirty="0" smtClean="0">
                <a:latin typeface="Times New Roman" panose="02020603050405020304" pitchFamily="18" charset="0"/>
                <a:cs typeface="Times New Roman" panose="02020603050405020304" pitchFamily="18" charset="0"/>
              </a:rPr>
              <a:t>Part of a poster by Liang for the 2013</a:t>
            </a:r>
            <a:r>
              <a:rPr lang="en-US" sz="2800" baseline="0" dirty="0" smtClean="0">
                <a:latin typeface="Times New Roman" panose="02020603050405020304" pitchFamily="18" charset="0"/>
                <a:cs typeface="Times New Roman" panose="02020603050405020304" pitchFamily="18" charset="0"/>
              </a:rPr>
              <a:t> AGU.</a:t>
            </a:r>
          </a:p>
          <a:p>
            <a:pPr marL="0" lvl="1"/>
            <a:endParaRPr lang="en-US" sz="2800" baseline="0" dirty="0" smtClean="0">
              <a:latin typeface="Times New Roman" panose="02020603050405020304" pitchFamily="18" charset="0"/>
              <a:cs typeface="Times New Roman" panose="02020603050405020304" pitchFamily="18" charset="0"/>
            </a:endParaRPr>
          </a:p>
          <a:p>
            <a:pPr marL="0" lvl="1"/>
            <a:r>
              <a:rPr lang="en-US" sz="2800" dirty="0" smtClean="0">
                <a:latin typeface="Times New Roman" panose="02020603050405020304" pitchFamily="18" charset="0"/>
                <a:cs typeface="Times New Roman" panose="02020603050405020304" pitchFamily="18" charset="0"/>
              </a:rPr>
              <a:t>The relationship between SWE assimilation results and AMSR-E TB at continental scale. Please </a:t>
            </a:r>
            <a:r>
              <a:rPr lang="en-US" sz="3200" dirty="0" smtClean="0">
                <a:solidFill>
                  <a:srgbClr val="000000"/>
                </a:solidFill>
                <a:latin typeface="Times New Roman" panose="02020603050405020304" pitchFamily="18" charset="0"/>
                <a:cs typeface="Times New Roman" panose="02020603050405020304" pitchFamily="18" charset="0"/>
                <a:sym typeface="Wingdings" pitchFamily="2" charset="2"/>
              </a:rPr>
              <a:t>r</a:t>
            </a:r>
            <a:r>
              <a:rPr lang="en-US" altLang="ko-KR" sz="32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efer to </a:t>
            </a:r>
            <a:r>
              <a:rPr lang="en-US" altLang="ko-KR" sz="3200" dirty="0" smtClean="0">
                <a:solidFill>
                  <a:srgbClr val="0070C0"/>
                </a:solidFill>
                <a:latin typeface="Times New Roman" panose="02020603050405020304" pitchFamily="18" charset="0"/>
                <a:ea typeface="微 软 雅 黑"/>
                <a:cs typeface="Times New Roman" panose="02020603050405020304" pitchFamily="18" charset="0"/>
                <a:sym typeface="Wingdings" pitchFamily="2" charset="2"/>
              </a:rPr>
              <a:t>poster H51I-1324 by Kwon et al. (Hydrology session, </a:t>
            </a:r>
            <a:r>
              <a:rPr lang="en-US" sz="3200" dirty="0" smtClean="0">
                <a:solidFill>
                  <a:srgbClr val="0070C0"/>
                </a:solidFill>
                <a:latin typeface="Times New Roman" panose="02020603050405020304" pitchFamily="18" charset="0"/>
                <a:ea typeface="微 软 雅 黑"/>
                <a:cs typeface="Times New Roman" panose="02020603050405020304" pitchFamily="18" charset="0"/>
              </a:rPr>
              <a:t>Friday, </a:t>
            </a:r>
            <a:r>
              <a:rPr lang="en-US" sz="3200" dirty="0" err="1" smtClean="0">
                <a:solidFill>
                  <a:srgbClr val="0070C0"/>
                </a:solidFill>
                <a:latin typeface="Times New Roman" panose="02020603050405020304" pitchFamily="18" charset="0"/>
                <a:ea typeface="微 软 雅 黑"/>
                <a:cs typeface="Times New Roman" panose="02020603050405020304" pitchFamily="18" charset="0"/>
              </a:rPr>
              <a:t>Moscone</a:t>
            </a:r>
            <a:r>
              <a:rPr lang="en-US" sz="3200" dirty="0" smtClean="0">
                <a:solidFill>
                  <a:srgbClr val="0070C0"/>
                </a:solidFill>
                <a:latin typeface="Times New Roman" panose="02020603050405020304" pitchFamily="18" charset="0"/>
                <a:ea typeface="微 软 雅 黑"/>
                <a:cs typeface="Times New Roman" panose="02020603050405020304" pitchFamily="18" charset="0"/>
              </a:rPr>
              <a:t> South, Hall A-C</a:t>
            </a:r>
            <a:r>
              <a:rPr lang="en-US" altLang="ko-KR" sz="3200" dirty="0" smtClean="0">
                <a:solidFill>
                  <a:srgbClr val="0070C0"/>
                </a:solidFill>
                <a:latin typeface="Times New Roman" panose="02020603050405020304" pitchFamily="18" charset="0"/>
                <a:ea typeface="微 软 雅 黑"/>
                <a:cs typeface="Times New Roman" panose="02020603050405020304" pitchFamily="18" charset="0"/>
                <a:sym typeface="Wingdings" pitchFamily="2" charset="2"/>
              </a:rPr>
              <a:t>)</a:t>
            </a:r>
            <a:r>
              <a:rPr lang="en-US" altLang="ko-KR" sz="3200" dirty="0" smtClean="0">
                <a:solidFill>
                  <a:srgbClr val="0000FF"/>
                </a:solidFill>
                <a:latin typeface="Times New Roman" panose="02020603050405020304" pitchFamily="18" charset="0"/>
                <a:ea typeface="微 软 雅 黑"/>
                <a:cs typeface="Times New Roman" panose="02020603050405020304" pitchFamily="18" charset="0"/>
                <a:sym typeface="Wingdings" pitchFamily="2" charset="2"/>
              </a:rPr>
              <a:t> </a:t>
            </a:r>
            <a:r>
              <a:rPr lang="en-US" altLang="ko-KR" sz="32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for more information. </a:t>
            </a:r>
          </a:p>
          <a:p>
            <a:pPr marL="0" lvl="1"/>
            <a:endParaRPr lang="en-US" sz="32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endParaRPr>
          </a:p>
          <a:p>
            <a:pPr marL="0" lvl="1"/>
            <a:r>
              <a:rPr lang="en-US" sz="1200" kern="1200" dirty="0" smtClean="0">
                <a:solidFill>
                  <a:schemeClr val="tx1"/>
                </a:solidFill>
                <a:latin typeface="+mn-lt"/>
                <a:ea typeface="+mn-ea"/>
                <a:cs typeface="+mn-cs"/>
              </a:rPr>
              <a:t>Radiance assimilation (RA) has shown promise for improving snow water equivalent (SWE) estimates. For RA, the </a:t>
            </a:r>
            <a:r>
              <a:rPr lang="en-US" sz="1200" kern="1200" dirty="0" err="1" smtClean="0">
                <a:solidFill>
                  <a:schemeClr val="tx1"/>
                </a:solidFill>
                <a:latin typeface="+mn-lt"/>
                <a:ea typeface="+mn-ea"/>
                <a:cs typeface="+mn-cs"/>
              </a:rPr>
              <a:t>radiative</a:t>
            </a:r>
            <a:r>
              <a:rPr lang="en-US" sz="1200" kern="1200" dirty="0" smtClean="0">
                <a:solidFill>
                  <a:schemeClr val="tx1"/>
                </a:solidFill>
                <a:latin typeface="+mn-lt"/>
                <a:ea typeface="+mn-ea"/>
                <a:cs typeface="+mn-cs"/>
              </a:rPr>
              <a:t> transfer model (RTM) should be incorporated into a data assimilation system as an observational operator predicting brightness temperature (Tb) and thus the quality of the assimilation results may be strongly affected by the uncertainty of the RTM. As a preliminary study for a successful data assimilation, in this study, we aim to analyze the error characteristics of the coupled land surface-</a:t>
            </a:r>
            <a:r>
              <a:rPr lang="en-US" sz="1200" kern="1200" dirty="0" err="1" smtClean="0">
                <a:solidFill>
                  <a:schemeClr val="tx1"/>
                </a:solidFill>
                <a:latin typeface="+mn-lt"/>
                <a:ea typeface="+mn-ea"/>
                <a:cs typeface="+mn-cs"/>
              </a:rPr>
              <a:t>radiative</a:t>
            </a:r>
            <a:r>
              <a:rPr lang="en-US" sz="1200" kern="1200" dirty="0" smtClean="0">
                <a:solidFill>
                  <a:schemeClr val="tx1"/>
                </a:solidFill>
                <a:latin typeface="+mn-lt"/>
                <a:ea typeface="+mn-ea"/>
                <a:cs typeface="+mn-cs"/>
              </a:rPr>
              <a:t> transfer models (LSM/RTMs); for this, we used the Community Land Model version 4 (CLM4) and two snowpack RTMs, Microwave Emission Model for Layered </a:t>
            </a:r>
            <a:r>
              <a:rPr lang="en-US" sz="1200" kern="1200" dirty="0" err="1" smtClean="0">
                <a:solidFill>
                  <a:schemeClr val="tx1"/>
                </a:solidFill>
                <a:latin typeface="+mn-lt"/>
                <a:ea typeface="+mn-ea"/>
                <a:cs typeface="+mn-cs"/>
              </a:rPr>
              <a:t>Snowpacks</a:t>
            </a:r>
            <a:r>
              <a:rPr lang="en-US" sz="1200" kern="1200" dirty="0" smtClean="0">
                <a:solidFill>
                  <a:schemeClr val="tx1"/>
                </a:solidFill>
                <a:latin typeface="+mn-lt"/>
                <a:ea typeface="+mn-ea"/>
                <a:cs typeface="+mn-cs"/>
              </a:rPr>
              <a:t> (MEMLS) and the Dense Media </a:t>
            </a:r>
            <a:r>
              <a:rPr lang="en-US" sz="1200" kern="1200" dirty="0" err="1" smtClean="0">
                <a:solidFill>
                  <a:schemeClr val="tx1"/>
                </a:solidFill>
                <a:latin typeface="+mn-lt"/>
                <a:ea typeface="+mn-ea"/>
                <a:cs typeface="+mn-cs"/>
              </a:rPr>
              <a:t>Radiative</a:t>
            </a:r>
            <a:r>
              <a:rPr lang="en-US" sz="1200" kern="1200" dirty="0" smtClean="0">
                <a:solidFill>
                  <a:schemeClr val="tx1"/>
                </a:solidFill>
                <a:latin typeface="+mn-lt"/>
                <a:ea typeface="+mn-ea"/>
                <a:cs typeface="+mn-cs"/>
              </a:rPr>
              <a:t> Transfer - Multi Layers model (DMRT-ML). We characterized the errors of the coupled CLM4/DMRT-ML and CLM4/MEMLS by comparing their performance in simulating snowpack states and Tb, and by analyzing the correlations between SWE and Tb errors. SWE simulations by CLM4 show fairly good agreement with the observations for the NASA Cold Land Processes Field Experiment (CLPX) Local Scale Observation Site (LSOS) (point-scale and non-vegetated case); however, mainly due to the lack of precipitation data, SWE is overestimated for the Fraser </a:t>
            </a:r>
            <a:r>
              <a:rPr lang="en-US" sz="1200" kern="1200" dirty="0" err="1" smtClean="0">
                <a:solidFill>
                  <a:schemeClr val="tx1"/>
                </a:solidFill>
                <a:latin typeface="+mn-lt"/>
                <a:ea typeface="+mn-ea"/>
                <a:cs typeface="+mn-cs"/>
              </a:rPr>
              <a:t>Meso</a:t>
            </a:r>
            <a:r>
              <a:rPr lang="en-US" sz="1200" kern="1200" dirty="0" smtClean="0">
                <a:solidFill>
                  <a:schemeClr val="tx1"/>
                </a:solidFill>
                <a:latin typeface="+mn-lt"/>
                <a:ea typeface="+mn-ea"/>
                <a:cs typeface="+mn-cs"/>
              </a:rPr>
              <a:t>-cell Study Areas (MSAs) and underestimated for the Rabbit Ears MSA (local-scale and vegetated case). Both the coupled models show comparable performance in predicting Tb at 18.7 and 36.5 GHz vertical (V) and horizontal (H) polarization channels; the performances of CLM4/DMRT-ML and CLM4/MEMLS are slightly better for the Rabbit Ears MSA and Fraser MSA, respectively. Over the LSOS, CLM4/DMRT-ML shows better performance for 18.7-H while CLM/MEMLS shows better performance for 36.5-V. The results in this study show that the correlation between errors of SWE and Tb is not always in the same direction: low correlation for the LSOS, negative correlation for the Fraser MSA, and positive correlation for the Rabbit Ears MSA. Our analyses suggest that the grain radius error is the potential source of correlations between SWE and Tb errors and thus the success of SWE update in RA scheme can be significantly influenced by the grain radius error. Error characteristics of the coupled models at the continental-scale are also analyzed.</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D2074D54-BCCE-6445-A115-0B20BFE62C19}"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8159229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Rur</a:t>
            </a:r>
            <a:r>
              <a:rPr lang="en-US" sz="1200" kern="1200" dirty="0" smtClean="0">
                <a:solidFill>
                  <a:schemeClr val="tx1"/>
                </a:solidFill>
                <a:effectLst/>
                <a:latin typeface="+mn-lt"/>
                <a:ea typeface="+mn-ea"/>
                <a:cs typeface="+mn-cs"/>
              </a:rPr>
              <a:t>-catchment: different eddy covariance (EC) towers on sites of different land use measuring net carbon and energy fluxes </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Upper plot: second </a:t>
            </a:r>
            <a:r>
              <a:rPr lang="en-US" sz="1200" kern="1200" dirty="0" err="1" smtClean="0">
                <a:solidFill>
                  <a:schemeClr val="tx1"/>
                </a:solidFill>
                <a:effectLst/>
                <a:latin typeface="+mn-lt"/>
                <a:ea typeface="+mn-ea"/>
                <a:cs typeface="+mn-cs"/>
              </a:rPr>
              <a:t>spinup</a:t>
            </a:r>
            <a:r>
              <a:rPr lang="en-US" sz="1200" kern="1200" dirty="0" smtClean="0">
                <a:solidFill>
                  <a:schemeClr val="tx1"/>
                </a:solidFill>
                <a:effectLst/>
                <a:latin typeface="+mn-lt"/>
                <a:ea typeface="+mn-ea"/>
                <a:cs typeface="+mn-cs"/>
              </a:rPr>
              <a:t> (6 years) with perturbed climate </a:t>
            </a:r>
            <a:r>
              <a:rPr lang="en-US" sz="1200" kern="1200" dirty="0" err="1" smtClean="0">
                <a:solidFill>
                  <a:schemeClr val="tx1"/>
                </a:solidFill>
                <a:effectLst/>
                <a:latin typeface="+mn-lt"/>
                <a:ea typeface="+mn-ea"/>
                <a:cs typeface="+mn-cs"/>
              </a:rPr>
              <a:t>forcings</a:t>
            </a:r>
            <a:r>
              <a:rPr lang="en-US" sz="1200" kern="1200" dirty="0" smtClean="0">
                <a:solidFill>
                  <a:schemeClr val="tx1"/>
                </a:solidFill>
                <a:effectLst/>
                <a:latin typeface="+mn-lt"/>
                <a:ea typeface="+mn-ea"/>
                <a:cs typeface="+mn-cs"/>
              </a:rPr>
              <a:t> to generate perturbed initial states</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Bottom plot: assimilation of LAI data (Data not plotted here). The reference run is also the ensemble mean but without data assimilation.</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Parameters will be estimated with DREAM (and DART)</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States will be estimated with DART, but assimilation of EC fluxes to update states is challenging, because EC fluxes are not states </a:t>
            </a:r>
            <a:r>
              <a:rPr lang="de-DE" sz="1200" kern="1200" dirty="0" smtClean="0">
                <a:solidFill>
                  <a:schemeClr val="tx1"/>
                </a:solidFill>
                <a:effectLst/>
                <a:latin typeface="+mn-lt"/>
                <a:ea typeface="+mn-ea"/>
                <a:cs typeface="+mn-cs"/>
                <a:sym typeface="Wingdings"/>
              </a:rPr>
              <a:t></a:t>
            </a:r>
            <a:r>
              <a:rPr lang="en-US" sz="1200" kern="1200" dirty="0" smtClean="0">
                <a:solidFill>
                  <a:schemeClr val="tx1"/>
                </a:solidFill>
                <a:effectLst/>
                <a:latin typeface="+mn-lt"/>
                <a:ea typeface="+mn-ea"/>
                <a:cs typeface="+mn-cs"/>
              </a:rPr>
              <a:t> sensitivity / linear correlation of fluxes states that can be updated instead is required. </a:t>
            </a:r>
            <a:endParaRPr lang="de-DE" sz="1200" kern="1200" dirty="0" smtClean="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E6D97C32-0F4A-40F6-B67C-728988A86F3C}" type="slidenum">
              <a:rPr lang="de-DE" smtClean="0">
                <a:solidFill>
                  <a:prstClr val="black"/>
                </a:solidFill>
              </a:rPr>
              <a:pPr/>
              <a:t>96</a:t>
            </a:fld>
            <a:endParaRPr lang="de-DE">
              <a:solidFill>
                <a:prstClr val="black"/>
              </a:solidFill>
            </a:endParaRPr>
          </a:p>
        </p:txBody>
      </p:sp>
    </p:spTree>
    <p:extLst>
      <p:ext uri="{BB962C8B-B14F-4D97-AF65-F5344CB8AC3E}">
        <p14:creationId xmlns:p14="http://schemas.microsoft.com/office/powerpoint/2010/main" val="351363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Prabhakar</a:t>
            </a:r>
            <a:r>
              <a:rPr lang="en-US" dirty="0" smtClean="0"/>
              <a:t> basically did</a:t>
            </a:r>
            <a:r>
              <a:rPr lang="en-US" baseline="0" dirty="0" smtClean="0"/>
              <a:t> this on his own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7611848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Kwon, 2016:  The background image is a sequence</a:t>
            </a:r>
            <a:r>
              <a:rPr lang="en-US" baseline="0" dirty="0" smtClean="0"/>
              <a:t> of panels incrementally adding   snow water equivalent and snow depth (</a:t>
            </a:r>
            <a:r>
              <a:rPr lang="en-US" baseline="0" dirty="0" err="1" smtClean="0"/>
              <a:t>swe</a:t>
            </a:r>
            <a:r>
              <a:rPr lang="en-US" baseline="0" dirty="0" smtClean="0"/>
              <a:t>), then</a:t>
            </a:r>
          </a:p>
          <a:p>
            <a:r>
              <a:rPr lang="en-US" baseline="0" dirty="0" err="1" smtClean="0"/>
              <a:t>swe</a:t>
            </a:r>
            <a:r>
              <a:rPr lang="en-US" baseline="0" dirty="0" smtClean="0"/>
              <a:t> + snow grain </a:t>
            </a:r>
            <a:r>
              <a:rPr lang="en-US" baseline="0" dirty="0" err="1" smtClean="0"/>
              <a:t>raidius</a:t>
            </a:r>
            <a:r>
              <a:rPr lang="en-US" baseline="0" dirty="0" smtClean="0"/>
              <a:t> (</a:t>
            </a:r>
            <a:r>
              <a:rPr lang="en-US" baseline="0" dirty="0" err="1" smtClean="0"/>
              <a:t>sr</a:t>
            </a:r>
            <a:r>
              <a:rPr lang="en-US" baseline="0" dirty="0" smtClean="0"/>
              <a:t>)</a:t>
            </a:r>
          </a:p>
          <a:p>
            <a:r>
              <a:rPr lang="en-US" baseline="0" dirty="0" err="1" smtClean="0"/>
              <a:t>sr</a:t>
            </a:r>
            <a:r>
              <a:rPr lang="en-US" baseline="0" dirty="0" smtClean="0"/>
              <a:t> + snow temperature (</a:t>
            </a:r>
            <a:r>
              <a:rPr lang="en-US" baseline="0" dirty="0" err="1" smtClean="0"/>
              <a:t>srt</a:t>
            </a:r>
            <a:r>
              <a:rPr lang="en-US" baseline="0" dirty="0" smtClean="0"/>
              <a:t>)</a:t>
            </a:r>
          </a:p>
          <a:p>
            <a:r>
              <a:rPr lang="en-US" baseline="0" dirty="0" err="1" smtClean="0"/>
              <a:t>srt</a:t>
            </a:r>
            <a:r>
              <a:rPr lang="en-US" baseline="0" dirty="0" smtClean="0"/>
              <a:t> + SOIL water content and temperature (</a:t>
            </a:r>
            <a:r>
              <a:rPr lang="en-US" baseline="0" dirty="0" err="1" smtClean="0"/>
              <a:t>srts</a:t>
            </a:r>
            <a:r>
              <a:rPr lang="en-US" baseline="0" dirty="0" smtClean="0"/>
              <a:t>)</a:t>
            </a:r>
          </a:p>
          <a:p>
            <a:r>
              <a:rPr lang="en-US" baseline="0" dirty="0" err="1" smtClean="0"/>
              <a:t>srts</a:t>
            </a:r>
            <a:r>
              <a:rPr lang="en-US" baseline="0" dirty="0" smtClean="0"/>
              <a:t> + RTM parameters (</a:t>
            </a:r>
            <a:r>
              <a:rPr lang="en-US" baseline="0" dirty="0" err="1" smtClean="0"/>
              <a:t>srtsp</a:t>
            </a:r>
            <a:r>
              <a:rPr lang="en-US" baseline="0" dirty="0" smtClean="0"/>
              <a:t>)</a:t>
            </a:r>
          </a:p>
          <a:p>
            <a:endParaRPr lang="en-US" baseline="0" dirty="0" smtClean="0"/>
          </a:p>
          <a:p>
            <a:r>
              <a:rPr lang="en-US" baseline="0" dirty="0" smtClean="0"/>
              <a:t>The left side is snow depth, the right side is snow cover fraction.</a:t>
            </a:r>
          </a:p>
          <a:p>
            <a:endParaRPr lang="en-US" baseline="0" dirty="0" smtClean="0"/>
          </a:p>
          <a:p>
            <a:r>
              <a:rPr lang="en-US" sz="1200" kern="1200" dirty="0" smtClean="0">
                <a:solidFill>
                  <a:schemeClr val="tx1"/>
                </a:solidFill>
                <a:effectLst/>
                <a:latin typeface="+mn-lt"/>
                <a:ea typeface="+mn-ea"/>
                <a:cs typeface="+mn-cs"/>
              </a:rPr>
              <a:t>Here, we used DMRT-ML (Picard et al. 2013) to estimate microwave </a:t>
            </a:r>
            <a:r>
              <a:rPr lang="en-US" sz="1200" i="1" kern="1200" dirty="0" smtClean="0">
                <a:solidFill>
                  <a:schemeClr val="tx1"/>
                </a:solidFill>
                <a:effectLst/>
                <a:latin typeface="+mn-lt"/>
                <a:ea typeface="+mn-ea"/>
                <a:cs typeface="+mn-cs"/>
              </a:rPr>
              <a:t>T</a:t>
            </a:r>
            <a:r>
              <a:rPr lang="en-US" sz="1200" kern="1200" baseline="-250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from the snowpack. DMRT-ML is a multilayer microwave emission model that calculates the microwave scattering and absorption coefficients of snowpack based on the Dense Media Radiative Transfer (DMRT) theory (Tsang and Kong 2001).</a:t>
            </a:r>
            <a:r>
              <a:rPr lang="en-US" dirty="0" smtClean="0">
                <a:effectLst/>
              </a:rPr>
              <a:t> We can also use</a:t>
            </a:r>
            <a:r>
              <a:rPr lang="en-US" baseline="0" dirty="0" smtClean="0">
                <a:effectLst/>
              </a:rPr>
              <a:t> </a:t>
            </a:r>
            <a:r>
              <a:rPr lang="en-US" sz="1200" kern="1200" dirty="0" smtClean="0">
                <a:solidFill>
                  <a:schemeClr val="tx1"/>
                </a:solidFill>
                <a:effectLst/>
                <a:latin typeface="+mn-lt"/>
                <a:ea typeface="+mn-ea"/>
                <a:cs typeface="+mn-cs"/>
              </a:rPr>
              <a:t>Microwave Emission Model for Layered </a:t>
            </a:r>
            <a:r>
              <a:rPr lang="en-US" sz="1200" kern="1200" dirty="0" err="1" smtClean="0">
                <a:solidFill>
                  <a:schemeClr val="tx1"/>
                </a:solidFill>
                <a:effectLst/>
                <a:latin typeface="+mn-lt"/>
                <a:ea typeface="+mn-ea"/>
                <a:cs typeface="+mn-cs"/>
              </a:rPr>
              <a:t>Snowpacks</a:t>
            </a:r>
            <a:r>
              <a:rPr lang="en-US" sz="1200" kern="1200" dirty="0" smtClean="0">
                <a:solidFill>
                  <a:schemeClr val="tx1"/>
                </a:solidFill>
                <a:effectLst/>
                <a:latin typeface="+mn-lt"/>
                <a:ea typeface="+mn-ea"/>
                <a:cs typeface="+mn-cs"/>
              </a:rPr>
              <a:t> (MEMLS) (</a:t>
            </a:r>
            <a:r>
              <a:rPr lang="en-US" sz="1200" kern="1200" dirty="0" err="1" smtClean="0">
                <a:solidFill>
                  <a:schemeClr val="tx1"/>
                </a:solidFill>
                <a:effectLst/>
                <a:latin typeface="+mn-lt"/>
                <a:ea typeface="+mn-ea"/>
                <a:cs typeface="+mn-cs"/>
              </a:rPr>
              <a:t>Wiesmann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Mätzler</a:t>
            </a:r>
            <a:r>
              <a:rPr lang="en-US" sz="1200" kern="1200" dirty="0" smtClean="0">
                <a:solidFill>
                  <a:schemeClr val="tx1"/>
                </a:solidFill>
                <a:effectLst/>
                <a:latin typeface="+mn-lt"/>
                <a:ea typeface="+mn-ea"/>
                <a:cs typeface="+mn-cs"/>
              </a:rPr>
              <a:t> 1999)</a:t>
            </a:r>
            <a:r>
              <a:rPr lang="en-US" dirty="0" smtClean="0">
                <a:effectLst/>
              </a:rPr>
              <a:t> </a:t>
            </a:r>
          </a:p>
          <a:p>
            <a:endParaRPr lang="en-US" dirty="0" smtClean="0">
              <a:effectLst/>
            </a:endParaRPr>
          </a:p>
          <a:p>
            <a:r>
              <a:rPr lang="en-US" sz="1200" kern="1200" dirty="0" smtClean="0">
                <a:solidFill>
                  <a:schemeClr val="tx1"/>
                </a:solidFill>
                <a:effectLst/>
                <a:latin typeface="+mn-lt"/>
                <a:ea typeface="+mn-ea"/>
                <a:cs typeface="+mn-cs"/>
              </a:rPr>
              <a:t>All experiments were driven by the 40 randomly chosen ensemble members of the DART/CAM4 reanalysis over North America for December 2002 to February 2003. In the RA cases, AMSR-E </a:t>
            </a:r>
            <a:r>
              <a:rPr lang="en-US" sz="1200" i="1" kern="1200" dirty="0" smtClean="0">
                <a:solidFill>
                  <a:schemeClr val="tx1"/>
                </a:solidFill>
                <a:effectLst/>
                <a:latin typeface="+mn-lt"/>
                <a:ea typeface="+mn-ea"/>
                <a:cs typeface="+mn-cs"/>
              </a:rPr>
              <a:t>T</a:t>
            </a:r>
            <a:r>
              <a:rPr lang="en-US" sz="1200" kern="1200" baseline="-250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observations at two frequency channels (i.e., 18.7-V and 36.5-V) were assimilated. </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181717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102</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103</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104</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106</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88B23EE-7286-3840-9709-99993A641854}" type="slidenum">
              <a:rPr lang="en-US" sz="1200">
                <a:solidFill>
                  <a:prstClr val="black"/>
                </a:solidFill>
              </a:rPr>
              <a:pPr/>
              <a:t>16</a:t>
            </a:fld>
            <a:endParaRPr lang="en-US" sz="1200">
              <a:solidFill>
                <a:prstClr val="black"/>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107</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108</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109</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110</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111</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112</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want to evaluate the chemical data </a:t>
            </a:r>
            <a:r>
              <a:rPr lang="en-US" dirty="0" err="1" smtClean="0"/>
              <a:t>assimailtion</a:t>
            </a:r>
            <a:r>
              <a:rPr lang="en-US" dirty="0" smtClean="0"/>
              <a:t> system.</a:t>
            </a:r>
          </a:p>
          <a:p>
            <a:r>
              <a:rPr lang="en-US" dirty="0" smtClean="0"/>
              <a:t>As CO</a:t>
            </a:r>
            <a:r>
              <a:rPr lang="en-US" baseline="0" dirty="0" smtClean="0"/>
              <a:t> observation we have used MOPITT CO on terra that </a:t>
            </a:r>
            <a:r>
              <a:rPr lang="en-US" baseline="0" dirty="0" err="1" smtClean="0"/>
              <a:t>retrive</a:t>
            </a:r>
            <a:r>
              <a:rPr lang="en-US" baseline="0" dirty="0" smtClean="0"/>
              <a:t> a troposphere profile</a:t>
            </a:r>
          </a:p>
          <a:p>
            <a:r>
              <a:rPr lang="en-US" baseline="0" dirty="0" smtClean="0"/>
              <a:t>It covers the globe in 4 days</a:t>
            </a:r>
          </a:p>
          <a:p>
            <a:r>
              <a:rPr lang="en-US" baseline="0" dirty="0" smtClean="0"/>
              <a:t>On the other hand we have also assimilated </a:t>
            </a:r>
            <a:r>
              <a:rPr lang="en-US" baseline="0" dirty="0" err="1" smtClean="0"/>
              <a:t>iasi</a:t>
            </a:r>
            <a:r>
              <a:rPr lang="en-US" baseline="0" dirty="0" smtClean="0"/>
              <a:t> CO, on </a:t>
            </a:r>
            <a:r>
              <a:rPr lang="en-US" baseline="0" dirty="0" err="1" smtClean="0"/>
              <a:t>metopa</a:t>
            </a:r>
            <a:endParaRPr lang="en-US" baseline="0" dirty="0" smtClean="0"/>
          </a:p>
          <a:p>
            <a:r>
              <a:rPr lang="en-US" baseline="0" dirty="0" smtClean="0"/>
              <a:t>Iasi has a larger swath and covers the globe in 1 day</a:t>
            </a:r>
          </a:p>
          <a:p>
            <a:r>
              <a:rPr lang="en-US" baseline="0" dirty="0" smtClean="0"/>
              <a:t>This is not a multispectral instrument then it has less sensitivity in the lowermost troposphere over land</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125</a:t>
            </a:fld>
            <a:endParaRPr lang="en-US">
              <a:solidFill>
                <a:prstClr val="black"/>
              </a:solidFill>
              <a:latin typeface="Calibri"/>
            </a:endParaRPr>
          </a:p>
        </p:txBody>
      </p:sp>
    </p:spTree>
    <p:extLst>
      <p:ext uri="{BB962C8B-B14F-4D97-AF65-F5344CB8AC3E}">
        <p14:creationId xmlns:p14="http://schemas.microsoft.com/office/powerpoint/2010/main" val="36956897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perform</a:t>
            </a:r>
            <a:r>
              <a:rPr lang="en-US" baseline="0" dirty="0" smtClean="0"/>
              <a:t> 4 experiments</a:t>
            </a:r>
          </a:p>
          <a:p>
            <a:r>
              <a:rPr lang="en-US" baseline="0" dirty="0" smtClean="0"/>
              <a:t>A control run with only meteorology assimilated</a:t>
            </a:r>
          </a:p>
          <a:p>
            <a:r>
              <a:rPr lang="en-US" baseline="0" dirty="0" smtClean="0"/>
              <a:t>A </a:t>
            </a:r>
            <a:r>
              <a:rPr lang="en-US" baseline="0" dirty="0" err="1" smtClean="0"/>
              <a:t>mopitt</a:t>
            </a:r>
            <a:r>
              <a:rPr lang="en-US" baseline="0" dirty="0" smtClean="0"/>
              <a:t> run where we add </a:t>
            </a:r>
            <a:r>
              <a:rPr lang="en-US" baseline="0" dirty="0" err="1" smtClean="0"/>
              <a:t>mopitt</a:t>
            </a:r>
            <a:r>
              <a:rPr lang="en-US" baseline="0" dirty="0" smtClean="0"/>
              <a:t> </a:t>
            </a:r>
            <a:r>
              <a:rPr lang="en-US" baseline="0" dirty="0" err="1" smtClean="0"/>
              <a:t>assimialtion</a:t>
            </a:r>
            <a:r>
              <a:rPr lang="en-US" baseline="0" dirty="0" smtClean="0"/>
              <a:t> </a:t>
            </a:r>
          </a:p>
          <a:p>
            <a:r>
              <a:rPr lang="en-US" baseline="0" dirty="0" smtClean="0"/>
              <a:t>A </a:t>
            </a:r>
            <a:r>
              <a:rPr lang="en-US" baseline="0" dirty="0" err="1" smtClean="0"/>
              <a:t>iasi</a:t>
            </a:r>
            <a:r>
              <a:rPr lang="en-US" baseline="0" dirty="0" smtClean="0"/>
              <a:t> run where we add </a:t>
            </a:r>
            <a:r>
              <a:rPr lang="en-US" baseline="0" dirty="0" err="1" smtClean="0"/>
              <a:t>iasi</a:t>
            </a:r>
            <a:r>
              <a:rPr lang="en-US" baseline="0" dirty="0" smtClean="0"/>
              <a:t> </a:t>
            </a:r>
            <a:r>
              <a:rPr lang="en-US" baseline="0" dirty="0" err="1" smtClean="0"/>
              <a:t>assimialtion</a:t>
            </a:r>
            <a:endParaRPr lang="en-US" baseline="0" dirty="0" smtClean="0"/>
          </a:p>
          <a:p>
            <a:r>
              <a:rPr lang="en-US" baseline="0" dirty="0" smtClean="0"/>
              <a:t>And also a combined run</a:t>
            </a:r>
          </a:p>
          <a:p>
            <a:endParaRPr lang="en-US" baseline="0" dirty="0" smtClean="0"/>
          </a:p>
          <a:p>
            <a:r>
              <a:rPr lang="en-US" baseline="0" dirty="0" smtClean="0"/>
              <a:t>CO assimilation globally increases CO. the effect of </a:t>
            </a:r>
            <a:r>
              <a:rPr lang="en-US" baseline="0" dirty="0" err="1" smtClean="0"/>
              <a:t>mopitt</a:t>
            </a:r>
            <a:r>
              <a:rPr lang="en-US" baseline="0" dirty="0" smtClean="0"/>
              <a:t> Is lower than the effect of </a:t>
            </a:r>
            <a:r>
              <a:rPr lang="en-US" baseline="0" dirty="0" err="1" smtClean="0"/>
              <a:t>iasi</a:t>
            </a:r>
            <a:r>
              <a:rPr lang="en-US" baseline="0" dirty="0" smtClean="0"/>
              <a:t> and that could easily be explained by the denser data coverage of </a:t>
            </a:r>
            <a:r>
              <a:rPr lang="en-US" baseline="0" dirty="0" err="1" smtClean="0"/>
              <a:t>iasi</a:t>
            </a:r>
            <a:r>
              <a:rPr lang="en-US" baseline="0" dirty="0" smtClean="0"/>
              <a:t>.</a:t>
            </a:r>
          </a:p>
          <a:p>
            <a:r>
              <a:rPr lang="en-US" baseline="0" dirty="0" smtClean="0"/>
              <a:t>When the two instruments are </a:t>
            </a:r>
            <a:r>
              <a:rPr lang="en-US" baseline="0" dirty="0" err="1" smtClean="0"/>
              <a:t>asimialted</a:t>
            </a:r>
            <a:r>
              <a:rPr lang="en-US" baseline="0" dirty="0" smtClean="0"/>
              <a:t>, the combined run look very similar to the </a:t>
            </a:r>
            <a:r>
              <a:rPr lang="en-US" baseline="0" dirty="0" err="1" smtClean="0"/>
              <a:t>iasi</a:t>
            </a:r>
            <a:r>
              <a:rPr lang="en-US" baseline="0" dirty="0" smtClean="0"/>
              <a:t> run.</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126</a:t>
            </a:fld>
            <a:endParaRPr lang="en-US">
              <a:solidFill>
                <a:prstClr val="black"/>
              </a:solidFill>
              <a:latin typeface="Calibri"/>
            </a:endParaRPr>
          </a:p>
        </p:txBody>
      </p:sp>
    </p:spTree>
    <p:extLst>
      <p:ext uri="{BB962C8B-B14F-4D97-AF65-F5344CB8AC3E}">
        <p14:creationId xmlns:p14="http://schemas.microsoft.com/office/powerpoint/2010/main" val="275533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2EECA00-6865-BC4A-B49E-61760477E631}" type="slidenum">
              <a:rPr lang="en-US" sz="1200">
                <a:solidFill>
                  <a:prstClr val="black"/>
                </a:solidFill>
              </a:rPr>
              <a:pPr/>
              <a:t>18</a:t>
            </a:fld>
            <a:endParaRPr lang="en-US" sz="1200">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0038003-AD85-B040-A8F1-9F6161A014B6}" type="slidenum">
              <a:rPr lang="en-US" sz="1200">
                <a:solidFill>
                  <a:prstClr val="black"/>
                </a:solidFill>
              </a:rPr>
              <a:pPr/>
              <a:t>19</a:t>
            </a:fld>
            <a:endParaRPr lang="en-US"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EF96ADA-4DEC-AC49-82AB-7F1A37EE5D55}" type="slidenum">
              <a:rPr lang="en-US" sz="1200">
                <a:solidFill>
                  <a:prstClr val="black"/>
                </a:solidFill>
              </a:rPr>
              <a:pPr/>
              <a:t>20</a:t>
            </a:fld>
            <a:endParaRPr lang="en-US" sz="1200">
              <a:solidFill>
                <a:prstClr val="black"/>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2356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3202909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1468652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10"/>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4179323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867156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2484400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2627786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552829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46406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500162"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50016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652697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3367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2698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3593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1353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485891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229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8434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5669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13349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03233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9988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0753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smtClean="0"/>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
                <a:cs typeface=""/>
              </a:rPr>
              <a:t>The </a:t>
            </a:r>
            <a:r>
              <a:rPr lang="en-US" sz="1000" dirty="0">
                <a:solidFill>
                  <a:prstClr val="black"/>
                </a:solidFill>
                <a:latin typeface="Calibri"/>
                <a:ea typeface=""/>
                <a:cs typeface=""/>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
                <a:cs typeface=""/>
              </a:rPr>
              <a:t> ©UCAR </a:t>
            </a:r>
            <a:r>
              <a:rPr lang="en-US" sz="1000" dirty="0" smtClean="0">
                <a:solidFill>
                  <a:prstClr val="black"/>
                </a:solidFill>
                <a:latin typeface="Calibri"/>
                <a:ea typeface=""/>
                <a:cs typeface=""/>
              </a:rPr>
              <a:t>2014</a:t>
            </a:r>
            <a:endParaRPr lang="en-US" sz="1000" dirty="0">
              <a:solidFill>
                <a:prstClr val="black"/>
              </a:solidFill>
              <a:latin typeface="Calibri"/>
              <a:ea typeface=""/>
              <a:cs typeface=""/>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7010400" y="6492875"/>
            <a:ext cx="2133600"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r>
              <a:rPr lang="en-US" sz="1800" dirty="0" smtClean="0">
                <a:solidFill>
                  <a:prstClr val="white">
                    <a:lumMod val="50000"/>
                  </a:prstClr>
                </a:solidFill>
                <a:latin typeface="Calibri"/>
                <a:ea typeface=""/>
                <a:cs typeface=""/>
              </a:rPr>
              <a:t> </a:t>
            </a:r>
            <a:r>
              <a:rPr lang="en-US" sz="1200" dirty="0" smtClean="0">
                <a:solidFill>
                  <a:prstClr val="white">
                    <a:lumMod val="50000"/>
                  </a:prstClr>
                </a:solidFill>
                <a:latin typeface="Calibri"/>
                <a:ea typeface=""/>
                <a:cs typeface=""/>
              </a:rPr>
              <a:t>Section 1: </a:t>
            </a:r>
            <a:fld id="{283B4FF1-25A9-3741-B230-AA79218BFD91}" type="slidenum">
              <a:rPr lang="en-US" sz="1200" smtClean="0">
                <a:solidFill>
                  <a:prstClr val="white">
                    <a:lumMod val="50000"/>
                  </a:prstClr>
                </a:solidFill>
                <a:latin typeface="Calibri"/>
                <a:ea typeface=""/>
                <a:cs typeface=""/>
              </a:rPr>
              <a:pPr algn="r" defTabSz="457200" eaLnBrk="1" fontAlgn="auto" hangingPunct="1">
                <a:spcBef>
                  <a:spcPts val="0"/>
                </a:spcBef>
                <a:spcAft>
                  <a:spcPts val="0"/>
                </a:spcAft>
              </a:pPr>
              <a:t>‹#›</a:t>
            </a:fld>
            <a:r>
              <a:rPr lang="en-US" sz="1200" dirty="0" smtClean="0">
                <a:solidFill>
                  <a:prstClr val="white">
                    <a:lumMod val="50000"/>
                  </a:prstClr>
                </a:solidFill>
                <a:latin typeface="Calibri"/>
                <a:ea typeface=""/>
                <a:cs typeface=""/>
              </a:rPr>
              <a:t> of 40</a:t>
            </a:r>
            <a:endParaRPr lang="en-US" sz="1200" dirty="0">
              <a:solidFill>
                <a:prstClr val="white">
                  <a:lumMod val="50000"/>
                </a:prstClr>
              </a:solidFill>
              <a:latin typeface="Calibri"/>
              <a:ea typeface=""/>
              <a:cs typeface=""/>
            </a:endParaRP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704489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15394118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smtClean="0"/>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
                <a:cs typeface=""/>
              </a:rPr>
              <a:t>The </a:t>
            </a:r>
            <a:r>
              <a:rPr lang="en-US" sz="1000" dirty="0">
                <a:solidFill>
                  <a:prstClr val="black"/>
                </a:solidFill>
                <a:latin typeface="Calibri"/>
                <a:ea typeface=""/>
                <a:cs typeface=""/>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
                <a:cs typeface=""/>
              </a:rPr>
              <a:t> ©UCAR </a:t>
            </a:r>
            <a:r>
              <a:rPr lang="en-US" sz="1000" dirty="0" smtClean="0">
                <a:solidFill>
                  <a:prstClr val="black"/>
                </a:solidFill>
                <a:latin typeface="Calibri"/>
                <a:ea typeface=""/>
                <a:cs typeface=""/>
              </a:rPr>
              <a:t>2014</a:t>
            </a:r>
            <a:endParaRPr lang="en-US" sz="1000" dirty="0">
              <a:solidFill>
                <a:prstClr val="black"/>
              </a:solidFill>
              <a:latin typeface="Calibri"/>
              <a:ea typeface=""/>
              <a:cs typeface=""/>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smtClean="0"/>
              <a:t>Click to edit Master title style</a:t>
            </a:r>
            <a:endParaRPr lang="en-US" dirty="0"/>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endParaRPr lang="en-US" sz="1800">
              <a:solidFill>
                <a:srgbClr val="000000">
                  <a:tint val="75000"/>
                </a:srgbClr>
              </a:solidFill>
              <a:latin typeface="Calibri"/>
              <a:ea typeface=""/>
              <a:cs typeface=""/>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r>
              <a:rPr lang="en-US" sz="1800" smtClean="0">
                <a:solidFill>
                  <a:srgbClr val="000000">
                    <a:tint val="75000"/>
                  </a:srgbClr>
                </a:solidFill>
                <a:latin typeface="Calibri"/>
                <a:ea typeface=""/>
                <a:cs typeface=""/>
              </a:rPr>
              <a:t>CAHMDA VII Tutorial, 20 Aug. 2017</a:t>
            </a:r>
            <a:endParaRPr lang="en-US" sz="1800">
              <a:solidFill>
                <a:srgbClr val="000000">
                  <a:tint val="75000"/>
                </a:srgbClr>
              </a:solidFill>
              <a:latin typeface="Calibri"/>
              <a:ea typeface=""/>
              <a:cs typeface=""/>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57D573BF-2629-42C4-935A-AF9441B051C3}" type="slidenum">
              <a:rPr lang="en-US" sz="1800" smtClean="0">
                <a:solidFill>
                  <a:srgbClr val="000000">
                    <a:tint val="75000"/>
                  </a:srgbClr>
                </a:solidFill>
                <a:latin typeface="Calibri"/>
                <a:ea typeface=""/>
                <a:cs typeface=""/>
              </a:rPr>
              <a:pPr defTabSz="457200" eaLnBrk="1" fontAlgn="auto" hangingPunct="1">
                <a:spcBef>
                  <a:spcPts val="0"/>
                </a:spcBef>
                <a:spcAft>
                  <a:spcPts val="0"/>
                </a:spcAft>
              </a:pPr>
              <a:t>‹#›</a:t>
            </a:fld>
            <a:endParaRPr lang="en-US" sz="1800">
              <a:solidFill>
                <a:srgbClr val="000000">
                  <a:tint val="75000"/>
                </a:srgbClr>
              </a:solidFill>
              <a:latin typeface="Calibri"/>
              <a:ea typeface=""/>
              <a:cs typeface=""/>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720000" y="1700808"/>
            <a:ext cx="8075240" cy="4392487"/>
          </a:xfrm>
          <a:prstGeom prst="rect">
            <a:avLst/>
          </a:prstGeom>
        </p:spPr>
        <p:txBody>
          <a:bodyPr lIns="0" tIns="0" rIns="0" bIns="0"/>
          <a:lstStyle>
            <a:lvl1pPr marL="0" indent="0">
              <a:buClr>
                <a:srgbClr val="005B82"/>
              </a:buClr>
              <a:buSzPct val="80000"/>
              <a:buFontTx/>
              <a:buNone/>
              <a:defRPr sz="2200" baseline="0">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Hier steht Blindtext zu einem Thema mit Einleitung und folgenden Aufzählungspunkten:</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r>
            <a:br>
              <a:rPr lang="de-DE" dirty="0" smtClean="0"/>
            </a:b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a:t>
            </a:r>
          </a:p>
          <a:p>
            <a:pPr marL="342900" indent="-342900">
              <a:buFont typeface="Wingdings" pitchFamily="2" charset="2"/>
              <a:buChar char="§"/>
            </a:pPr>
            <a:r>
              <a:rPr lang="de-DE" dirty="0" err="1" smtClean="0"/>
              <a:t>Consectetuer</a:t>
            </a:r>
            <a:r>
              <a:rPr lang="de-DE" dirty="0" smtClean="0"/>
              <a:t> </a:t>
            </a:r>
            <a:r>
              <a:rPr lang="de-DE" dirty="0" err="1" smtClean="0"/>
              <a:t>adipiscing</a:t>
            </a:r>
            <a:r>
              <a:rPr lang="de-DE" dirty="0" smtClean="0"/>
              <a:t> </a:t>
            </a: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tincidunt</a:t>
            </a:r>
            <a:r>
              <a:rPr lang="de-DE" dirty="0" smtClean="0"/>
              <a:t> </a:t>
            </a:r>
            <a:br>
              <a:rPr lang="de-DE" dirty="0" smtClean="0"/>
            </a:br>
            <a:r>
              <a:rPr lang="de-DE" dirty="0" err="1" smtClean="0"/>
              <a:t>ut</a:t>
            </a:r>
            <a:r>
              <a:rPr lang="de-DE" dirty="0" smtClean="0"/>
              <a:t> </a:t>
            </a:r>
            <a:r>
              <a:rPr lang="de-DE" dirty="0" err="1" smtClean="0"/>
              <a:t>laoreet</a:t>
            </a:r>
            <a:r>
              <a:rPr lang="de-DE" dirty="0" smtClean="0"/>
              <a:t> </a:t>
            </a:r>
            <a:r>
              <a:rPr lang="de-DE" dirty="0" err="1" smtClean="0"/>
              <a:t>dolore</a:t>
            </a:r>
            <a:r>
              <a:rPr lang="de-DE" dirty="0" smtClean="0"/>
              <a:t> magna </a:t>
            </a:r>
            <a:r>
              <a:rPr lang="de-DE" dirty="0" err="1" smtClean="0"/>
              <a:t>aliquam</a:t>
            </a:r>
            <a:r>
              <a:rPr lang="de-DE" dirty="0" smtClean="0"/>
              <a:t> </a:t>
            </a:r>
            <a:r>
              <a:rPr lang="de-DE" dirty="0" err="1" smtClean="0"/>
              <a:t>erat</a:t>
            </a:r>
            <a:r>
              <a:rPr lang="de-DE" dirty="0" smtClean="0"/>
              <a:t>. </a:t>
            </a:r>
            <a:r>
              <a:rPr lang="de-DE" dirty="0" err="1" smtClean="0"/>
              <a:t>Consectetuer</a:t>
            </a:r>
            <a:r>
              <a:rPr lang="de-DE" dirty="0" smtClean="0"/>
              <a:t> </a:t>
            </a:r>
            <a:r>
              <a:rPr lang="de-DE" dirty="0" err="1" smtClean="0"/>
              <a:t>adipiscing</a:t>
            </a:r>
            <a:r>
              <a:rPr lang="de-DE" dirty="0" smtClean="0"/>
              <a:t/>
            </a:r>
            <a:br>
              <a:rPr lang="de-DE" dirty="0" smtClean="0"/>
            </a:br>
            <a:r>
              <a:rPr lang="de-DE" dirty="0" err="1" smtClean="0"/>
              <a:t>elit</a:t>
            </a:r>
            <a:r>
              <a:rPr lang="de-DE" dirty="0" smtClean="0"/>
              <a:t>, </a:t>
            </a:r>
            <a:r>
              <a:rPr lang="de-DE" dirty="0" err="1" smtClean="0"/>
              <a:t>sed</a:t>
            </a:r>
            <a:r>
              <a:rPr lang="de-DE" dirty="0" smtClean="0"/>
              <a:t> </a:t>
            </a:r>
            <a:r>
              <a:rPr lang="de-DE" dirty="0" err="1" smtClean="0"/>
              <a:t>diam</a:t>
            </a:r>
            <a:r>
              <a:rPr lang="de-DE" dirty="0" smtClean="0"/>
              <a:t> </a:t>
            </a:r>
            <a:r>
              <a:rPr lang="de-DE" dirty="0" err="1" smtClean="0"/>
              <a:t>nonummy</a:t>
            </a:r>
            <a:r>
              <a:rPr lang="de-DE" dirty="0" smtClean="0"/>
              <a:t> </a:t>
            </a:r>
            <a:r>
              <a:rPr lang="de-DE" dirty="0" err="1" smtClean="0"/>
              <a:t>nibh</a:t>
            </a:r>
            <a:r>
              <a:rPr lang="de-DE" dirty="0" smtClean="0"/>
              <a:t> </a:t>
            </a:r>
            <a:r>
              <a:rPr lang="de-DE" dirty="0" err="1" smtClean="0"/>
              <a:t>euismod</a:t>
            </a:r>
            <a:r>
              <a:rPr lang="de-DE" dirty="0" smtClean="0"/>
              <a:t> </a:t>
            </a:r>
            <a:r>
              <a:rPr lang="de-DE" dirty="0" err="1" smtClean="0"/>
              <a:t>tincidunt</a:t>
            </a:r>
            <a:r>
              <a:rPr lang="de-DE" dirty="0" smtClean="0"/>
              <a:t> </a:t>
            </a:r>
            <a:r>
              <a:rPr lang="de-DE" dirty="0" err="1" smtClean="0"/>
              <a:t>ut</a:t>
            </a:r>
            <a:r>
              <a:rPr lang="de-DE" dirty="0" smtClean="0"/>
              <a:t> </a:t>
            </a:r>
            <a:r>
              <a:rPr lang="de-DE" dirty="0" err="1" smtClean="0"/>
              <a:t>laoreet</a:t>
            </a:r>
            <a:r>
              <a:rPr lang="de-DE" dirty="0" smtClean="0"/>
              <a:t> </a:t>
            </a:r>
            <a:br>
              <a:rPr lang="de-DE" dirty="0" smtClean="0"/>
            </a:br>
            <a:r>
              <a:rPr lang="de-DE" dirty="0" err="1" smtClean="0"/>
              <a:t>dolore</a:t>
            </a:r>
            <a:r>
              <a:rPr lang="de-DE" dirty="0" smtClean="0"/>
              <a:t> magna </a:t>
            </a:r>
            <a:r>
              <a:rPr lang="de-DE" dirty="0" err="1" smtClean="0"/>
              <a:t>aliquam</a:t>
            </a:r>
            <a:r>
              <a:rPr lang="de-DE" dirty="0" smtClean="0"/>
              <a:t> </a:t>
            </a:r>
            <a:r>
              <a:rPr lang="en-US" noProof="0" dirty="0" err="1" smtClean="0"/>
              <a:t>erat</a:t>
            </a:r>
            <a:r>
              <a:rPr lang="de-DE" dirty="0" smtClean="0"/>
              <a:t>. 	</a:t>
            </a:r>
            <a:endParaRPr lang="de-DE" dirty="0"/>
          </a:p>
        </p:txBody>
      </p:sp>
      <p:sp>
        <p:nvSpPr>
          <p:cNvPr id="4" name="Datumsplatzhalter 3"/>
          <p:cNvSpPr>
            <a:spLocks noGrp="1"/>
          </p:cNvSpPr>
          <p:nvPr>
            <p:ph type="dt" sz="half" idx="10"/>
          </p:nvPr>
        </p:nvSpPr>
        <p:spPr>
          <a:xfrm>
            <a:off x="720000" y="6356350"/>
            <a:ext cx="2133600" cy="365125"/>
          </a:xfrm>
          <a:prstGeom prst="rect">
            <a:avLst/>
          </a:prstGeom>
        </p:spPr>
        <p:txBody>
          <a:bodyPr/>
          <a:lstStyle/>
          <a:p>
            <a:pPr defTabSz="457200" eaLnBrk="1" fontAlgn="auto" hangingPunct="1">
              <a:spcBef>
                <a:spcPts val="0"/>
              </a:spcBef>
              <a:spcAft>
                <a:spcPts val="0"/>
              </a:spcAft>
            </a:pPr>
            <a:endParaRPr lang="de-DE" sz="1800" dirty="0">
              <a:solidFill>
                <a:prstClr val="black">
                  <a:tint val="75000"/>
                </a:prstClr>
              </a:solidFill>
              <a:latin typeface="Calibri"/>
              <a:ea typeface=""/>
              <a:cs typeface=""/>
            </a:endParaRPr>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r>
              <a:rPr lang="en-AU" sz="1800" smtClean="0">
                <a:solidFill>
                  <a:prstClr val="black">
                    <a:tint val="75000"/>
                  </a:prstClr>
                </a:solidFill>
                <a:latin typeface="Calibri"/>
                <a:ea typeface=""/>
                <a:cs typeface=""/>
              </a:rPr>
              <a:t>CAHMDA VII Tutorial, 20 Aug. 2017</a:t>
            </a:r>
            <a:endParaRPr lang="en-AU" sz="1800" dirty="0" smtClean="0">
              <a:solidFill>
                <a:prstClr val="black">
                  <a:tint val="75000"/>
                </a:prstClr>
              </a:solidFill>
              <a:latin typeface="Calibri"/>
              <a:ea typeface=""/>
              <a:cs typeface=""/>
            </a:endParaRPr>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7EB9AEA1-3281-46F0-9EDB-48FF2E5FF267}" type="slidenum">
              <a:rPr lang="de-DE" sz="1800" smtClean="0">
                <a:solidFill>
                  <a:prstClr val="black">
                    <a:tint val="75000"/>
                  </a:prstClr>
                </a:solidFill>
                <a:latin typeface="Calibri"/>
                <a:ea typeface=""/>
                <a:cs typeface=""/>
              </a:rPr>
              <a:pPr defTabSz="457200" eaLnBrk="1" fontAlgn="auto" hangingPunct="1">
                <a:spcBef>
                  <a:spcPts val="0"/>
                </a:spcBef>
                <a:spcAft>
                  <a:spcPts val="0"/>
                </a:spcAft>
              </a:pPr>
              <a:t>‹#›</a:t>
            </a:fld>
            <a:endParaRPr lang="de-DE" sz="1800" dirty="0">
              <a:solidFill>
                <a:prstClr val="black">
                  <a:tint val="75000"/>
                </a:prstClr>
              </a:solidFill>
              <a:latin typeface="Calibri"/>
              <a:ea typeface=""/>
              <a:cs typeface=""/>
            </a:endParaRPr>
          </a:p>
        </p:txBody>
      </p:sp>
      <p:sp>
        <p:nvSpPr>
          <p:cNvPr id="7" name="Inhaltsplatzhalter 2"/>
          <p:cNvSpPr>
            <a:spLocks noGrp="1"/>
          </p:cNvSpPr>
          <p:nvPr>
            <p:ph idx="17" hasCustomPrompt="1"/>
          </p:nvPr>
        </p:nvSpPr>
        <p:spPr>
          <a:xfrm>
            <a:off x="720000" y="692696"/>
            <a:ext cx="7488832" cy="576064"/>
          </a:xfrm>
          <a:prstGeom prst="rect">
            <a:avLst/>
          </a:prstGeom>
        </p:spPr>
        <p:txBody>
          <a:bodyPr lIns="0" tIns="0" rIns="0" bIns="0"/>
          <a:lstStyle>
            <a:lvl1pPr marL="0" indent="0">
              <a:buClr>
                <a:srgbClr val="005B82"/>
              </a:buClr>
              <a:buSzPct val="80000"/>
              <a:buFontTx/>
              <a:buNone/>
              <a:defRPr sz="2800" b="1" baseline="0">
                <a:solidFill>
                  <a:srgbClr val="005B82"/>
                </a:solidFill>
                <a:latin typeface="Arial" pitchFamily="34" charset="0"/>
                <a:cs typeface="Arial" pitchFamily="34" charset="0"/>
              </a:defRPr>
            </a:lvl1pPr>
            <a:lvl2pPr marL="457200" indent="0">
              <a:buClr>
                <a:srgbClr val="005B82"/>
              </a:buClr>
              <a:buSzPct val="80000"/>
              <a:buFont typeface="Wingdings" pitchFamily="2" charset="2"/>
              <a:buNone/>
              <a:defRPr sz="2200">
                <a:latin typeface="Arial" pitchFamily="34" charset="0"/>
                <a:cs typeface="Arial" pitchFamily="34" charset="0"/>
              </a:defRPr>
            </a:lvl2pPr>
            <a:lvl3pPr marL="1143000" indent="-228600">
              <a:buClr>
                <a:srgbClr val="005B82"/>
              </a:buClr>
              <a:buSzPct val="80000"/>
              <a:buFont typeface="Wingdings" pitchFamily="2" charset="2"/>
              <a:buChar char="§"/>
              <a:defRPr sz="2200">
                <a:latin typeface="Arial" pitchFamily="34" charset="0"/>
                <a:cs typeface="Arial" pitchFamily="34" charset="0"/>
              </a:defRPr>
            </a:lvl3pPr>
            <a:lvl4pPr marL="1600200" indent="-228600">
              <a:buClr>
                <a:srgbClr val="005B82"/>
              </a:buClr>
              <a:buSzPct val="80000"/>
              <a:buFont typeface="Wingdings" pitchFamily="2" charset="2"/>
              <a:buChar char="§"/>
              <a:defRPr sz="2200">
                <a:latin typeface="Arial" pitchFamily="34" charset="0"/>
                <a:cs typeface="Arial" pitchFamily="34" charset="0"/>
              </a:defRPr>
            </a:lvl4pPr>
            <a:lvl5pPr marL="2057400" indent="-228600">
              <a:buClr>
                <a:srgbClr val="005B82"/>
              </a:buClr>
              <a:buSzPct val="80000"/>
              <a:buFont typeface="Wingdings" pitchFamily="2" charset="2"/>
              <a:buChar char="§"/>
              <a:defRPr sz="2200">
                <a:latin typeface="Arial" pitchFamily="34" charset="0"/>
                <a:cs typeface="Arial" pitchFamily="34" charset="0"/>
              </a:defRPr>
            </a:lvl5pPr>
          </a:lstStyle>
          <a:p>
            <a:r>
              <a:rPr lang="de-DE" dirty="0" smtClean="0"/>
              <a:t>Musterpräsentation</a:t>
            </a: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11868565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57D573BF-2629-42C4-935A-AF9441B051C3}" type="slidenum">
              <a:rPr lang="en-US" smtClean="0">
                <a:solidFill>
                  <a:srgbClr val="000000">
                    <a:tint val="75000"/>
                  </a:srgbClr>
                </a:solidFill>
              </a:rPr>
              <a:pPr/>
              <a:t>‹#›</a:t>
            </a:fld>
            <a:endParaRPr lang="en-US">
              <a:solidFill>
                <a:srgbClr val="000000">
                  <a:tint val="75000"/>
                </a:srgbClr>
              </a:solidFill>
            </a:endParaRP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154334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149886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8.xml"/><Relationship Id="rId4" Type="http://schemas.openxmlformats.org/officeDocument/2006/relationships/theme" Target="../theme/theme10.xml"/><Relationship Id="rId5" Type="http://schemas.openxmlformats.org/officeDocument/2006/relationships/image" Target="../media/image7.png"/><Relationship Id="rId6" Type="http://schemas.openxmlformats.org/officeDocument/2006/relationships/image" Target="../media/image4.jpeg"/><Relationship Id="rId7" Type="http://schemas.openxmlformats.org/officeDocument/2006/relationships/image" Target="../media/image9.png"/><Relationship Id="rId1" Type="http://schemas.openxmlformats.org/officeDocument/2006/relationships/slideLayout" Target="../slideLayouts/slideLayout56.xml"/><Relationship Id="rId2"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5.xml"/><Relationship Id="rId7" Type="http://schemas.openxmlformats.org/officeDocument/2006/relationships/image" Target="../media/image4.jpeg"/><Relationship Id="rId8" Type="http://schemas.openxmlformats.org/officeDocument/2006/relationships/image" Target="../media/image6.jpeg"/><Relationship Id="rId9" Type="http://schemas.openxmlformats.org/officeDocument/2006/relationships/image" Target="../media/image7.pn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6.xml"/><Relationship Id="rId13" Type="http://schemas.openxmlformats.org/officeDocument/2006/relationships/image" Target="../media/image8.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theme" Target="../theme/theme7.xml"/><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theme" Target="../theme/theme8.xml"/><Relationship Id="rId1" Type="http://schemas.openxmlformats.org/officeDocument/2006/relationships/slideLayout" Target="../slideLayouts/slideLayout40.xml"/><Relationship Id="rId2" Type="http://schemas.openxmlformats.org/officeDocument/2006/relationships/slideLayout" Target="../slideLayouts/slideLayout4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 id="2147483997" r:id="rId3"/>
    <p:sldLayoutId id="2147483998" r:id="rId4"/>
    <p:sldLayoutId id="2147483999" r:id="rId5"/>
    <p:sldLayoutId id="2147484000" r:id="rId6"/>
    <p:sldLayoutId id="2147484001" r:id="rId7"/>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9" descr="Dartboard7"/>
          <p:cNvPicPr>
            <a:picLocks noChangeAspect="1" noChangeArrowheads="1"/>
          </p:cNvPicPr>
          <p:nvPr userDrawn="1"/>
        </p:nvPicPr>
        <p:blipFill>
          <a:blip r:embed="rId5"/>
          <a:srcRect/>
          <a:stretch>
            <a:fillRect/>
          </a:stretch>
        </p:blipFill>
        <p:spPr bwMode="auto">
          <a:xfrm>
            <a:off x="7248806" y="6232525"/>
            <a:ext cx="1752600" cy="519113"/>
          </a:xfrm>
          <a:prstGeom prst="rect">
            <a:avLst/>
          </a:prstGeom>
          <a:noFill/>
          <a:ln w="9525">
            <a:noFill/>
            <a:miter lim="800000"/>
            <a:headEnd/>
            <a:tailEnd/>
          </a:ln>
        </p:spPr>
      </p:pic>
      <p:pic>
        <p:nvPicPr>
          <p:cNvPr id="9" name="Picture 7" descr="nsf1"/>
          <p:cNvPicPr>
            <a:picLocks noChangeAspect="1" noChangeArrowheads="1"/>
          </p:cNvPicPr>
          <p:nvPr userDrawn="1"/>
        </p:nvPicPr>
        <p:blipFill>
          <a:blip r:embed="rId6"/>
          <a:srcRect/>
          <a:stretch>
            <a:fillRect/>
          </a:stretch>
        </p:blipFill>
        <p:spPr bwMode="auto">
          <a:xfrm>
            <a:off x="6605799" y="6244176"/>
            <a:ext cx="503238" cy="506413"/>
          </a:xfrm>
          <a:prstGeom prst="rect">
            <a:avLst/>
          </a:prstGeom>
          <a:noFill/>
          <a:ln w="9525">
            <a:noFill/>
            <a:miter lim="800000"/>
            <a:headEnd/>
            <a:tailEnd/>
          </a:ln>
        </p:spPr>
      </p:pic>
      <p:pic>
        <p:nvPicPr>
          <p:cNvPr id="10" name="Picture 7" descr="IMAGeBanner2010.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595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925810"/>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73" r:id="rId3"/>
    <p:sldLayoutId id="2147483974" r:id="rId4"/>
    <p:sldLayoutId id="2147483975" r:id="rId5"/>
    <p:sldLayoutId id="2147483976" r:id="rId6"/>
    <p:sldLayoutId id="2147484004" r:id="rId7"/>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4002" r:id="rId4"/>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1"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CAHMDA VII Tutorial, 20 Aug. 2017</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72" r:id="rId1"/>
    <p:sldLayoutId id="2147484003" r:id="rId2"/>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1" name="Picture 7" descr="nsf1"/>
          <p:cNvPicPr>
            <a:picLocks noChangeAspect="1" noChangeArrowheads="1"/>
          </p:cNvPicPr>
          <p:nvPr/>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8"/>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9"/>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solidFill>
                  <a:srgbClr val="000000"/>
                </a:solidFill>
              </a:rPr>
              <a:t>pg </a:t>
            </a:r>
            <a:fld id="{36C93095-8263-124B-A941-6375B70BC881}" type="slidenum">
              <a:rPr lang="en-US" sz="1200">
                <a:solidFill>
                  <a:srgbClr val="000000"/>
                </a:solidFill>
              </a:rPr>
              <a:pPr algn="ctr">
                <a:defRPr/>
              </a:pPr>
              <a:t>‹#›</a:t>
            </a:fld>
            <a:endParaRPr lang="en-US" sz="1400" dirty="0">
              <a:solidFill>
                <a:srgbClr val="000000"/>
              </a:solidFill>
            </a:endParaRPr>
          </a:p>
        </p:txBody>
      </p:sp>
      <p:pic>
        <p:nvPicPr>
          <p:cNvPr id="11" name="Picture 7" descr="nsf1"/>
          <p:cNvPicPr>
            <a:picLocks noChangeAspect="1" noChangeArrowheads="1"/>
          </p:cNvPicPr>
          <p:nvPr userDrawn="1"/>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8"/>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527800"/>
            <a:ext cx="9144000" cy="342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7" name="Rectangle 6"/>
          <p:cNvSpPr/>
          <p:nvPr userDrawn="1"/>
        </p:nvSpPr>
        <p:spPr>
          <a:xfrm>
            <a:off x="0" y="-12700"/>
            <a:ext cx="9144000" cy="850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2" name="Title Placeholder 1"/>
          <p:cNvSpPr>
            <a:spLocks noGrp="1"/>
          </p:cNvSpPr>
          <p:nvPr>
            <p:ph type="title"/>
          </p:nvPr>
        </p:nvSpPr>
        <p:spPr>
          <a:xfrm>
            <a:off x="457200" y="38100"/>
            <a:ext cx="8229600" cy="723900"/>
          </a:xfrm>
          <a:prstGeom prst="rect">
            <a:avLst/>
          </a:prstGeom>
        </p:spPr>
        <p:txBody>
          <a:bodyPr vert="horz" lIns="91440" tIns="45720" rIns="91440" bIns="45720" rtlCol="0" anchor="ctr">
            <a:normAutofit/>
          </a:body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2"/>
          </p:nvPr>
        </p:nvSpPr>
        <p:spPr>
          <a:xfrm>
            <a:off x="444500" y="64706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fr-FR" smtClean="0">
                <a:solidFill>
                  <a:prstClr val="black">
                    <a:tint val="75000"/>
                  </a:prstClr>
                </a:solidFill>
                <a:latin typeface="Calibri"/>
                <a:ea typeface="+mn-ea"/>
                <a:cs typeface="+mn-cs"/>
              </a:rPr>
              <a:t>CAHMDA VII Tutorial, 20 Aug. 2017</a:t>
            </a:r>
            <a:endParaRPr lang="en-US"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5087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7BC013A6-E110-844F-BF04-51545AE39463}" type="slidenum">
              <a:rPr lang="en-US" smtClean="0">
                <a:solidFill>
                  <a:prstClr val="black">
                    <a:tint val="75000"/>
                  </a:prstClr>
                </a:solidFill>
                <a:latin typeface="Calibri"/>
                <a:ea typeface="+mn-ea"/>
                <a:cs typeface="+mn-cs"/>
              </a:rPr>
              <a:pPr defTabSz="457200" eaLnBrk="1" fontAlgn="auto" hangingPunct="1">
                <a:spcBef>
                  <a:spcPts val="0"/>
                </a:spcBef>
                <a:spcAft>
                  <a:spcPts val="0"/>
                </a:spcAft>
              </a:pPr>
              <a:t>‹#›</a:t>
            </a:fld>
            <a:endParaRPr lang="en-US">
              <a:solidFill>
                <a:prstClr val="black">
                  <a:tint val="75000"/>
                </a:prstClr>
              </a:solidFill>
              <a:latin typeface="Calibri"/>
              <a:ea typeface="+mn-ea"/>
              <a:cs typeface="+mn-cs"/>
            </a:endParaRPr>
          </a:p>
        </p:txBody>
      </p:sp>
      <p:pic>
        <p:nvPicPr>
          <p:cNvPr id="9" name="Picture 8"/>
          <p:cNvPicPr>
            <a:picLocks noChangeAspect="1"/>
          </p:cNvPicPr>
          <p:nvPr userDrawn="1"/>
        </p:nvPicPr>
        <p:blipFill rotWithShape="1">
          <a:blip r:embed="rId13"/>
          <a:srcRect l="14855" t="12365" r="11594" b="12903"/>
          <a:stretch/>
        </p:blipFill>
        <p:spPr>
          <a:xfrm>
            <a:off x="8091636" y="63500"/>
            <a:ext cx="1001564" cy="685800"/>
          </a:xfrm>
          <a:prstGeom prst="rect">
            <a:avLst/>
          </a:prstGeom>
        </p:spPr>
      </p:pic>
    </p:spTree>
    <p:extLst>
      <p:ext uri="{BB962C8B-B14F-4D97-AF65-F5344CB8AC3E}">
        <p14:creationId xmlns:p14="http://schemas.microsoft.com/office/powerpoint/2010/main" val="3522901601"/>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dt="0"/>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66457"/>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30" r:id="rId3"/>
  </p:sldLayoutIdLst>
  <p:hf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8643754"/>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Lst>
  <p:hf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alpha val="9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srgbClr val="000000">
                  <a:tint val="75000"/>
                </a:srgbClr>
              </a:solidFill>
              <a:latin typeface="Calibri"/>
              <a:ea typeface=""/>
              <a:cs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r>
              <a:rPr lang="en-US" smtClean="0">
                <a:solidFill>
                  <a:srgbClr val="000000">
                    <a:tint val="75000"/>
                  </a:srgbClr>
                </a:solidFill>
                <a:latin typeface="Calibri"/>
                <a:ea typeface=""/>
                <a:cs typeface=""/>
              </a:rPr>
              <a:t>CAHMDA VII Tutorial, 20 Aug. 2017</a:t>
            </a:r>
            <a:endParaRPr lang="en-US">
              <a:solidFill>
                <a:srgbClr val="000000">
                  <a:tint val="75000"/>
                </a:srgbClr>
              </a:solidFill>
              <a:latin typeface="Calibri"/>
              <a:ea typeface=""/>
              <a:cs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57D573BF-2629-42C4-935A-AF9441B051C3}" type="slidenum">
              <a:rPr lang="en-US" smtClean="0">
                <a:solidFill>
                  <a:srgbClr val="000000">
                    <a:tint val="75000"/>
                  </a:srgbClr>
                </a:solidFill>
                <a:latin typeface="Calibri"/>
                <a:ea typeface=""/>
                <a:cs typeface=""/>
              </a:rPr>
              <a:pPr eaLnBrk="1" fontAlgn="auto" hangingPunct="1">
                <a:spcBef>
                  <a:spcPts val="0"/>
                </a:spcBef>
                <a:spcAft>
                  <a:spcPts val="0"/>
                </a:spcAft>
              </a:pPr>
              <a:t>‹#›</a:t>
            </a:fld>
            <a:endParaRPr lang="en-US">
              <a:solidFill>
                <a:srgbClr val="000000">
                  <a:tint val="75000"/>
                </a:srgbClr>
              </a:solidFill>
              <a:latin typeface="Calibri"/>
              <a:ea typeface=""/>
              <a:cs typeface=""/>
            </a:endParaRPr>
          </a:p>
        </p:txBody>
      </p:sp>
    </p:spTree>
    <p:extLst>
      <p:ext uri="{BB962C8B-B14F-4D97-AF65-F5344CB8AC3E}">
        <p14:creationId xmlns:p14="http://schemas.microsoft.com/office/powerpoint/2010/main" val="197666457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0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3.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14.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0.jpeg"/><Relationship Id="rId3" Type="http://schemas.openxmlformats.org/officeDocument/2006/relationships/image" Target="../media/image121.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3.png"/></Relationships>
</file>

<file path=ppt/slides/_rels/slide118.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5.xml"/><Relationship Id="rId2"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1" Type="http://schemas.openxmlformats.org/officeDocument/2006/relationships/slideLayout" Target="../slideLayouts/slideLayout10.xml"/><Relationship Id="rId2" Type="http://schemas.openxmlformats.org/officeDocument/2006/relationships/image" Target="../media/image127.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image" Target="../media/image132.png"/></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1" Type="http://schemas.openxmlformats.org/officeDocument/2006/relationships/slideLayout" Target="../slideLayouts/slideLayout27.xml"/><Relationship Id="rId2" Type="http://schemas.openxmlformats.org/officeDocument/2006/relationships/notesSlide" Target="../notesSlides/notesSlide6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hyperlink" Target="http://www.image.ucar.edu/DAReS/DART" TargetMode="External"/><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8.png"/><Relationship Id="rId5" Type="http://schemas.openxmlformats.org/officeDocument/2006/relationships/oleObject" Target="../embeddings/oleObject2.bin"/><Relationship Id="rId6" Type="http://schemas.openxmlformats.org/officeDocument/2006/relationships/image" Target="../media/image15.emf"/><Relationship Id="rId7" Type="http://schemas.openxmlformats.org/officeDocument/2006/relationships/oleObject" Target="../embeddings/oleObject3.bin"/><Relationship Id="rId8" Type="http://schemas.openxmlformats.org/officeDocument/2006/relationships/image" Target="../media/image16.emf"/><Relationship Id="rId9" Type="http://schemas.openxmlformats.org/officeDocument/2006/relationships/oleObject" Target="../embeddings/oleObject4.bin"/><Relationship Id="rId10"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4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4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5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5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oleObject" Target="../embeddings/oleObject1.bin"/><Relationship Id="rId5" Type="http://schemas.openxmlformats.org/officeDocument/2006/relationships/image" Target="../media/image10.emf"/><Relationship Id="rId6" Type="http://schemas.openxmlformats.org/officeDocument/2006/relationships/image" Target="../media/image94.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1.png"/><Relationship Id="rId1" Type="http://schemas.microsoft.com/office/2007/relationships/media" Target="../media/media1.mp4"/><Relationship Id="rId2" Type="http://schemas.openxmlformats.org/officeDocument/2006/relationships/video" Target="../media/media1.mp4"/></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2.png"/><Relationship Id="rId1" Type="http://schemas.microsoft.com/office/2007/relationships/media" Target="../media/media2.mp4"/><Relationship Id="rId2" Type="http://schemas.openxmlformats.org/officeDocument/2006/relationships/video" Target="../media/media2.mp4"/></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3.png"/><Relationship Id="rId1" Type="http://schemas.microsoft.com/office/2007/relationships/media" Target="../media/media3.mp4"/><Relationship Id="rId2" Type="http://schemas.openxmlformats.org/officeDocument/2006/relationships/video" Target="../media/media3.mp4"/></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65.png"/><Relationship Id="rId1" Type="http://schemas.microsoft.com/office/2007/relationships/media" Target="../media/media4.mp4"/><Relationship Id="rId2" Type="http://schemas.openxmlformats.org/officeDocument/2006/relationships/video" Target="../media/media4.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7.tiff"/></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1.xml"/><Relationship Id="rId5" Type="http://schemas.openxmlformats.org/officeDocument/2006/relationships/image" Target="../media/image68.png"/><Relationship Id="rId1" Type="http://schemas.microsoft.com/office/2007/relationships/media" Target="../media/media5.mp4"/><Relationship Id="rId2" Type="http://schemas.openxmlformats.org/officeDocument/2006/relationships/video" Target="../media/media5.mp4"/></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69.emf"/></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3.xml"/><Relationship Id="rId5" Type="http://schemas.openxmlformats.org/officeDocument/2006/relationships/image" Target="../media/image70.png"/><Relationship Id="rId1" Type="http://schemas.microsoft.com/office/2007/relationships/media" Target="../media/media6.mp4"/><Relationship Id="rId2" Type="http://schemas.openxmlformats.org/officeDocument/2006/relationships/video" Target="../media/media6.mp4"/></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0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7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7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 Id="rId3"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00.png"/></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jpeg"/><Relationship Id="rId8" Type="http://schemas.openxmlformats.org/officeDocument/2006/relationships/image" Target="../media/image79.gif"/><Relationship Id="rId1" Type="http://schemas.openxmlformats.org/officeDocument/2006/relationships/slideLayout" Target="../slideLayouts/slideLayout45.xml"/><Relationship Id="rId2" Type="http://schemas.openxmlformats.org/officeDocument/2006/relationships/image" Target="../media/image7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1.xml"/><Relationship Id="rId3"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46.xml"/><Relationship Id="rId2"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image" Target="../media/image86.tiff"/><Relationship Id="rId4" Type="http://schemas.openxmlformats.org/officeDocument/2006/relationships/image" Target="../media/image87.tiff"/><Relationship Id="rId5" Type="http://schemas.openxmlformats.org/officeDocument/2006/relationships/image" Target="../media/image88.tiff"/><Relationship Id="rId6" Type="http://schemas.openxmlformats.org/officeDocument/2006/relationships/image" Target="../media/image89.tiff"/><Relationship Id="rId7" Type="http://schemas.openxmlformats.org/officeDocument/2006/relationships/image" Target="../media/image90.tiff"/><Relationship Id="rId8" Type="http://schemas.openxmlformats.org/officeDocument/2006/relationships/image" Target="../media/image91.tiff"/><Relationship Id="rId9" Type="http://schemas.openxmlformats.org/officeDocument/2006/relationships/image" Target="../media/image92.tiff"/><Relationship Id="rId10" Type="http://schemas.openxmlformats.org/officeDocument/2006/relationships/image" Target="../media/image93.tiff"/><Relationship Id="rId1" Type="http://schemas.openxmlformats.org/officeDocument/2006/relationships/slideLayout" Target="../slideLayouts/slideLayout58.xml"/><Relationship Id="rId2" Type="http://schemas.openxmlformats.org/officeDocument/2006/relationships/notesSlide" Target="../notesSlides/notesSlide52.xml"/></Relationships>
</file>

<file path=ppt/slides/_rels/slide9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1.png"/><Relationship Id="rId8" Type="http://schemas.openxmlformats.org/officeDocument/2006/relationships/image" Target="../media/image102.png"/><Relationship Id="rId1" Type="http://schemas.openxmlformats.org/officeDocument/2006/relationships/slideLayout" Target="../slideLayouts/slideLayout44.xml"/><Relationship Id="rId2" Type="http://schemas.openxmlformats.org/officeDocument/2006/relationships/notesSlide" Target="../notesSlides/notesSlide5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03.emf"/><Relationship Id="rId3" Type="http://schemas.openxmlformats.org/officeDocument/2006/relationships/image" Target="../media/image104.jpeg"/></Relationships>
</file>

<file path=ppt/slides/_rels/slide98.xml.rels><?xml version="1.0" encoding="UTF-8" standalone="yes"?>
<Relationships xmlns="http://schemas.openxmlformats.org/package/2006/relationships"><Relationship Id="rId11" Type="http://schemas.openxmlformats.org/officeDocument/2006/relationships/image" Target="../media/image110.emf"/><Relationship Id="rId12" Type="http://schemas.openxmlformats.org/officeDocument/2006/relationships/image" Target="../media/image111.emf"/><Relationship Id="rId13" Type="http://schemas.openxmlformats.org/officeDocument/2006/relationships/hyperlink" Target="http://www.cosmo-model.org/" TargetMode="External"/><Relationship Id="rId14" Type="http://schemas.openxmlformats.org/officeDocument/2006/relationships/hyperlink" Target="http://www.cgd.ucar.edu/tss/clm/distribution/clm3.5/" TargetMode="External"/><Relationship Id="rId15" Type="http://schemas.openxmlformats.org/officeDocument/2006/relationships/hyperlink" Target="http://computation.llnl.gov/casc/parflow/parflow_home.html" TargetMode="External"/><Relationship Id="rId16" Type="http://schemas.openxmlformats.org/officeDocument/2006/relationships/hyperlink" Target="https://enes.org/oasis" TargetMode="External"/><Relationship Id="rId17" Type="http://schemas.openxmlformats.org/officeDocument/2006/relationships/hyperlink" Target="http://tr32new.uni-koeln.de/index.php/project/cluster-b" TargetMode="External"/><Relationship Id="rId18" Type="http://schemas.openxmlformats.org/officeDocument/2006/relationships/hyperlink" Target="http://tr32new.uni-koeln.de/index.php/project/cluster-c" TargetMode="External"/><Relationship Id="rId1" Type="http://schemas.openxmlformats.org/officeDocument/2006/relationships/slideLayout" Target="../slideLayouts/slideLayout38.xml"/><Relationship Id="rId2" Type="http://schemas.openxmlformats.org/officeDocument/2006/relationships/notesSlide" Target="../notesSlides/notesSlide54.xml"/><Relationship Id="rId3" Type="http://schemas.openxmlformats.org/officeDocument/2006/relationships/image" Target="../media/image105.png"/><Relationship Id="rId4" Type="http://schemas.openxmlformats.org/officeDocument/2006/relationships/image" Target="../media/image106.tiff"/><Relationship Id="rId5" Type="http://schemas.openxmlformats.org/officeDocument/2006/relationships/image" Target="../media/image107.tiff"/><Relationship Id="rId6" Type="http://schemas.openxmlformats.org/officeDocument/2006/relationships/image" Target="../media/image108.tiff"/><Relationship Id="rId7" Type="http://schemas.openxmlformats.org/officeDocument/2006/relationships/hyperlink" Target="http://tr32new.uni-koeln.de/index.php/terrysysmp" TargetMode="External"/><Relationship Id="rId8" Type="http://schemas.openxmlformats.org/officeDocument/2006/relationships/hyperlink" Target="http://git.meteo.uni-bonn.de/" TargetMode="External"/><Relationship Id="rId9" Type="http://schemas.openxmlformats.org/officeDocument/2006/relationships/hyperlink" Target="http://tr32new.uni-koeln.de/index.php/terrysysmp?subprojectID=54" TargetMode="External"/><Relationship Id="rId10" Type="http://schemas.openxmlformats.org/officeDocument/2006/relationships/image" Target="../media/image109.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5.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Practical Implementations of the </a:t>
            </a:r>
            <a:br>
              <a:rPr lang="en-US" dirty="0" smtClean="0"/>
            </a:br>
            <a:r>
              <a:rPr lang="en-US" dirty="0" smtClean="0"/>
              <a:t>Ensemble </a:t>
            </a:r>
            <a:r>
              <a:rPr lang="en-US" dirty="0" err="1" smtClean="0"/>
              <a:t>Kalman</a:t>
            </a:r>
            <a:r>
              <a:rPr lang="en-US" dirty="0" smtClean="0"/>
              <a:t> Filter</a:t>
            </a:r>
            <a:r>
              <a:rPr lang="en-US" dirty="0"/>
              <a:t/>
            </a:r>
            <a:br>
              <a:rPr lang="en-US" dirty="0"/>
            </a:br>
            <a:r>
              <a:rPr lang="en-US" sz="2000" dirty="0"/>
              <a:t>Jeff Anderson representing the NCAR Data Assimilation Research Section</a:t>
            </a:r>
            <a:endParaRPr lang="en-US" dirty="0"/>
          </a:p>
        </p:txBody>
      </p:sp>
    </p:spTree>
    <p:extLst>
      <p:ext uri="{BB962C8B-B14F-4D97-AF65-F5344CB8AC3E}">
        <p14:creationId xmlns:p14="http://schemas.microsoft.com/office/powerpoint/2010/main" val="3170104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3999"/>
          </a:xfrm>
          <a:prstGeom prst="rect">
            <a:avLst/>
          </a:prstGeom>
        </p:spPr>
      </p:pic>
      <p:cxnSp>
        <p:nvCxnSpPr>
          <p:cNvPr id="5" name="Straight Arrow Connector 4"/>
          <p:cNvCxnSpPr/>
          <p:nvPr/>
        </p:nvCxnSpPr>
        <p:spPr>
          <a:xfrm>
            <a:off x="2057400" y="2057400"/>
            <a:ext cx="2286000" cy="1295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10</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3" name="TextBox 12"/>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Posterior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from (11).</a:t>
            </a:r>
            <a:endParaRPr lang="en-US" dirty="0">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4328419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100</a:t>
            </a:fld>
            <a:endParaRPr lang="en-US" dirty="0"/>
          </a:p>
        </p:txBody>
      </p:sp>
      <p:sp>
        <p:nvSpPr>
          <p:cNvPr id="13" name="TextBox 12"/>
          <p:cNvSpPr txBox="1"/>
          <p:nvPr/>
        </p:nvSpPr>
        <p:spPr>
          <a:xfrm>
            <a:off x="381000" y="895315"/>
            <a:ext cx="8305800" cy="3785652"/>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latin typeface="Calibri" charset="0"/>
                <a:ea typeface="Calibri" charset="0"/>
                <a:cs typeface="Calibri" charset="0"/>
              </a:rPr>
              <a:t>Parameter estimation.</a:t>
            </a:r>
          </a:p>
          <a:p>
            <a:pPr marL="457200" indent="-457200">
              <a:buAutoNum type="arabicPeriod"/>
            </a:pPr>
            <a:r>
              <a:rPr lang="en-US" dirty="0" smtClean="0">
                <a:latin typeface="Calibri" charset="0"/>
                <a:ea typeface="Calibri" charset="0"/>
                <a:cs typeface="Calibri" charset="0"/>
              </a:rPr>
              <a:t>Some sample applications.</a:t>
            </a:r>
          </a:p>
          <a:p>
            <a:pPr marL="457200" indent="-457200">
              <a:buAutoNum type="arabicPeriod"/>
            </a:pPr>
            <a:endParaRPr lang="en-US" dirty="0">
              <a:latin typeface="Calibri" charset="0"/>
              <a:ea typeface="Calibri" charset="0"/>
              <a:cs typeface="Calibri" charset="0"/>
            </a:endParaRPr>
          </a:p>
          <a:p>
            <a:pPr marL="457200" indent="-457200">
              <a:buAutoNum type="arabicPeriod"/>
            </a:pPr>
            <a:r>
              <a:rPr lang="en-US" dirty="0" smtClean="0">
                <a:latin typeface="Calibri" charset="0"/>
                <a:ea typeface="Calibri" charset="0"/>
                <a:cs typeface="Calibri" charset="0"/>
              </a:rPr>
              <a:t>Some Additional Applications.</a:t>
            </a:r>
            <a:endParaRPr lang="en-US" dirty="0">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841344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b17_2003_spaghetti_NH.pdf"/>
          <p:cNvPicPr>
            <a:picLocks noChangeAspect="1"/>
          </p:cNvPicPr>
          <p:nvPr/>
        </p:nvPicPr>
        <p:blipFill rotWithShape="1">
          <a:blip r:embed="rId2">
            <a:extLst>
              <a:ext uri="{28A0092B-C50C-407E-A947-70E740481C1C}">
                <a14:useLocalDpi xmlns:a14="http://schemas.microsoft.com/office/drawing/2010/main" val="0"/>
              </a:ext>
            </a:extLst>
          </a:blip>
          <a:srcRect b="5573"/>
          <a:stretch/>
        </p:blipFill>
        <p:spPr>
          <a:xfrm>
            <a:off x="2209800" y="1676400"/>
            <a:ext cx="4686299" cy="4336238"/>
          </a:xfrm>
          <a:prstGeom prst="rect">
            <a:avLst/>
          </a:prstGeom>
        </p:spPr>
      </p:pic>
      <p:sp>
        <p:nvSpPr>
          <p:cNvPr id="50180" name="TextBox 6"/>
          <p:cNvSpPr txBox="1">
            <a:spLocks noChangeArrowheads="1"/>
          </p:cNvSpPr>
          <p:nvPr/>
        </p:nvSpPr>
        <p:spPr bwMode="auto">
          <a:xfrm>
            <a:off x="6172200" y="1752600"/>
            <a:ext cx="2711669" cy="1754327"/>
          </a:xfrm>
          <a:prstGeom prst="rect">
            <a:avLst/>
          </a:prstGeom>
          <a:noFill/>
          <a:ln w="9525">
            <a:noFill/>
            <a:miter lim="800000"/>
            <a:headEnd/>
            <a:tailEnd/>
          </a:ln>
        </p:spPr>
        <p:txBody>
          <a:bodyPr wrap="square">
            <a:prstTxWarp prst="textNoShape">
              <a:avLst/>
            </a:prstTxWarp>
            <a:spAutoFit/>
          </a:bodyPr>
          <a:lstStyle/>
          <a:p>
            <a:pPr algn="r">
              <a:spcBef>
                <a:spcPts val="0"/>
              </a:spcBef>
              <a:defRPr/>
            </a:pPr>
            <a:r>
              <a:rPr lang="en-US" sz="1800" dirty="0" smtClean="0">
                <a:latin typeface="Arial" charset="0"/>
                <a:ea typeface="ＭＳ Ｐゴシック" charset="-128"/>
                <a:cs typeface="ＭＳ Ｐゴシック" charset="-128"/>
              </a:rPr>
              <a:t>Assimilation uses 80 members of 2</a:t>
            </a:r>
            <a:r>
              <a:rPr lang="en-US" sz="1800" baseline="30000" dirty="0" smtClean="0">
                <a:latin typeface="Arial" charset="0"/>
                <a:ea typeface="ＭＳ Ｐゴシック" charset="-128"/>
                <a:cs typeface="ＭＳ Ｐゴシック" charset="-128"/>
              </a:rPr>
              <a:t>o  </a:t>
            </a:r>
            <a:r>
              <a:rPr lang="en-US" sz="1800" dirty="0" smtClean="0">
                <a:latin typeface="Arial" charset="0"/>
                <a:ea typeface="ＭＳ Ｐゴシック" charset="-128"/>
                <a:cs typeface="ＭＳ Ｐゴシック" charset="-128"/>
              </a:rPr>
              <a:t>FV CAM forced by a single ocean (Hadley+ NCEP-OI2)  and produces a very   competitive reanalysis.</a:t>
            </a:r>
          </a:p>
        </p:txBody>
      </p:sp>
      <p:sp>
        <p:nvSpPr>
          <p:cNvPr id="9" name="TextBox 8"/>
          <p:cNvSpPr txBox="1"/>
          <p:nvPr/>
        </p:nvSpPr>
        <p:spPr>
          <a:xfrm>
            <a:off x="152400" y="2057400"/>
            <a:ext cx="2362200" cy="1219200"/>
          </a:xfrm>
          <a:prstGeom prst="rect">
            <a:avLst/>
          </a:prstGeom>
          <a:noFill/>
        </p:spPr>
        <p:txBody>
          <a:bodyPr wrap="square" rtlCol="0">
            <a:spAutoFit/>
          </a:bodyPr>
          <a:lstStyle/>
          <a:p>
            <a:r>
              <a:rPr lang="en-US" sz="1800" dirty="0" smtClean="0">
                <a:latin typeface="Arial" charset="0"/>
                <a:ea typeface="ＭＳ Ｐゴシック" charset="-128"/>
                <a:cs typeface="ＭＳ Ｐゴシック" charset="-128"/>
              </a:rPr>
              <a:t>O(1 million) atmospheric </a:t>
            </a:r>
            <a:r>
              <a:rPr lang="en-US" sz="1800" dirty="0" err="1" smtClean="0">
                <a:latin typeface="Arial" charset="0"/>
                <a:ea typeface="ＭＳ Ｐゴシック" charset="-128"/>
                <a:cs typeface="ＭＳ Ｐゴシック" charset="-128"/>
              </a:rPr>
              <a:t>obs</a:t>
            </a:r>
            <a:r>
              <a:rPr lang="en-US" sz="1800" dirty="0" smtClean="0">
                <a:latin typeface="Arial" charset="0"/>
                <a:ea typeface="ＭＳ Ｐゴシック" charset="-128"/>
                <a:cs typeface="ＭＳ Ｐゴシック" charset="-128"/>
              </a:rPr>
              <a:t> are assimilated every day.</a:t>
            </a:r>
            <a:endParaRPr lang="en-US" sz="1800" dirty="0"/>
          </a:p>
        </p:txBody>
      </p:sp>
      <p:sp>
        <p:nvSpPr>
          <p:cNvPr id="12" name="TextBox 11"/>
          <p:cNvSpPr txBox="1"/>
          <p:nvPr/>
        </p:nvSpPr>
        <p:spPr>
          <a:xfrm>
            <a:off x="457200" y="3505200"/>
            <a:ext cx="1295400" cy="523220"/>
          </a:xfrm>
          <a:prstGeom prst="rect">
            <a:avLst/>
          </a:prstGeom>
          <a:noFill/>
        </p:spPr>
        <p:txBody>
          <a:bodyPr wrap="square" rtlCol="0">
            <a:spAutoFit/>
          </a:bodyPr>
          <a:lstStyle/>
          <a:p>
            <a:pPr algn="r"/>
            <a:r>
              <a:rPr lang="en-US" sz="1400" dirty="0" smtClean="0"/>
              <a:t>500 </a:t>
            </a:r>
            <a:r>
              <a:rPr lang="en-US" sz="1400" dirty="0" err="1" smtClean="0"/>
              <a:t>hPa</a:t>
            </a:r>
            <a:r>
              <a:rPr lang="en-US" sz="1400" dirty="0" smtClean="0"/>
              <a:t> GPH</a:t>
            </a:r>
          </a:p>
          <a:p>
            <a:pPr algn="r"/>
            <a:r>
              <a:rPr lang="en-US" sz="1400" dirty="0" smtClean="0"/>
              <a:t>Feb 17 2003</a:t>
            </a:r>
            <a:endParaRPr lang="en-US" sz="1400" dirty="0"/>
          </a:p>
        </p:txBody>
      </p:sp>
      <p:sp>
        <p:nvSpPr>
          <p:cNvPr id="13" name="TextBox 6"/>
          <p:cNvSpPr txBox="1">
            <a:spLocks noChangeArrowheads="1"/>
          </p:cNvSpPr>
          <p:nvPr/>
        </p:nvSpPr>
        <p:spPr bwMode="auto">
          <a:xfrm>
            <a:off x="6934200" y="4572000"/>
            <a:ext cx="1865528" cy="120032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prstTxWarp prst="textNoShape">
              <a:avLst/>
            </a:prstTxWarp>
            <a:spAutoFit/>
          </a:bodyPr>
          <a:lstStyle/>
          <a:p>
            <a:pPr algn="ctr">
              <a:spcBef>
                <a:spcPts val="0"/>
              </a:spcBef>
              <a:defRPr/>
            </a:pPr>
            <a:r>
              <a:rPr lang="en-US" sz="2400" dirty="0" smtClean="0">
                <a:latin typeface="Arial" charset="0"/>
                <a:ea typeface="ＭＳ Ｐゴシック" charset="-128"/>
                <a:cs typeface="ＭＳ Ｐゴシック" charset="-128"/>
              </a:rPr>
              <a:t>1998-2010</a:t>
            </a:r>
          </a:p>
          <a:p>
            <a:pPr algn="ctr">
              <a:spcBef>
                <a:spcPts val="0"/>
              </a:spcBef>
              <a:defRPr/>
            </a:pPr>
            <a:r>
              <a:rPr lang="en-US" sz="2400" dirty="0" smtClean="0">
                <a:latin typeface="Arial" charset="0"/>
                <a:ea typeface="ＭＳ Ｐゴシック" charset="-128"/>
                <a:cs typeface="ＭＳ Ｐゴシック" charset="-128"/>
              </a:rPr>
              <a:t>4x daily</a:t>
            </a:r>
          </a:p>
          <a:p>
            <a:pPr algn="ctr">
              <a:spcBef>
                <a:spcPts val="0"/>
              </a:spcBef>
              <a:defRPr/>
            </a:pPr>
            <a:r>
              <a:rPr lang="en-US" sz="2400" dirty="0" smtClean="0">
                <a:latin typeface="Arial" charset="0"/>
                <a:ea typeface="ＭＳ Ｐゴシック" charset="-128"/>
                <a:cs typeface="ＭＳ Ｐゴシック" charset="-128"/>
              </a:rPr>
              <a:t>is available.</a:t>
            </a:r>
          </a:p>
        </p:txBody>
      </p:sp>
      <p:sp>
        <p:nvSpPr>
          <p:cNvPr id="2" name="TextBox 1"/>
          <p:cNvSpPr txBox="1"/>
          <p:nvPr/>
        </p:nvSpPr>
        <p:spPr>
          <a:xfrm>
            <a:off x="762000" y="685800"/>
            <a:ext cx="7620000" cy="830997"/>
          </a:xfrm>
          <a:prstGeom prst="rect">
            <a:avLst/>
          </a:prstGeom>
          <a:noFill/>
        </p:spPr>
        <p:txBody>
          <a:bodyPr wrap="square" rtlCol="0">
            <a:spAutoFit/>
          </a:bodyPr>
          <a:lstStyle/>
          <a:p>
            <a:r>
              <a:rPr lang="en-US" dirty="0" smtClean="0"/>
              <a:t>Science: A global atmospheric ensemble reanalysis.</a:t>
            </a:r>
          </a:p>
          <a:p>
            <a:r>
              <a:rPr lang="en-US" dirty="0" smtClean="0"/>
              <a:t>Collaborators: Model Developers at NCAR</a:t>
            </a:r>
            <a:endParaRPr lang="en-US" dirty="0"/>
          </a:p>
        </p:txBody>
      </p:sp>
      <p:sp>
        <p:nvSpPr>
          <p:cNvPr id="11" name="TextBox 10"/>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(1)</a:t>
            </a: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101</a:t>
            </a:fld>
            <a:endParaRPr lang="en-US" dirty="0"/>
          </a:p>
        </p:txBody>
      </p:sp>
    </p:spTree>
    <p:extLst>
      <p:ext uri="{BB962C8B-B14F-4D97-AF65-F5344CB8AC3E}">
        <p14:creationId xmlns:p14="http://schemas.microsoft.com/office/powerpoint/2010/main" val="3354617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3785652"/>
          </a:xfrm>
          <a:prstGeom prst="rect">
            <a:avLst/>
          </a:prstGeom>
          <a:noFill/>
        </p:spPr>
        <p:txBody>
          <a:bodyPr wrap="square" rtlCol="0">
            <a:spAutoFit/>
          </a:bodyPr>
          <a:lstStyle/>
          <a:p>
            <a:r>
              <a:rPr lang="en-US" dirty="0" smtClean="0"/>
              <a:t>Science: 	</a:t>
            </a:r>
            <a:r>
              <a:rPr lang="en-US" i="1" dirty="0" smtClean="0"/>
              <a:t>Do new satellite observations of cloud 			motion improve hurricane forecasts?</a:t>
            </a:r>
          </a:p>
          <a:p>
            <a:endParaRPr lang="en-US" i="1" dirty="0" smtClean="0"/>
          </a:p>
          <a:p>
            <a:r>
              <a:rPr lang="en-US" dirty="0"/>
              <a:t>	</a:t>
            </a:r>
            <a:r>
              <a:rPr lang="en-US" dirty="0" smtClean="0"/>
              <a:t>	Atmospheric motion vectors from CIMMS at 		University of Wisconsin.</a:t>
            </a:r>
          </a:p>
          <a:p>
            <a:r>
              <a:rPr lang="en-US" dirty="0"/>
              <a:t>	</a:t>
            </a:r>
            <a:r>
              <a:rPr lang="en-US" dirty="0" smtClean="0"/>
              <a:t>	</a:t>
            </a:r>
            <a:endParaRPr lang="en-US" dirty="0"/>
          </a:p>
          <a:p>
            <a:endParaRPr lang="en-US" dirty="0" smtClean="0"/>
          </a:p>
          <a:p>
            <a:r>
              <a:rPr lang="en-US" dirty="0" smtClean="0"/>
              <a:t>Collaborator: Ting-Chi Wu, </a:t>
            </a:r>
          </a:p>
          <a:p>
            <a:r>
              <a:rPr lang="en-US" dirty="0"/>
              <a:t>	</a:t>
            </a:r>
            <a:r>
              <a:rPr lang="en-US" dirty="0" smtClean="0"/>
              <a:t>	Graduate Student, </a:t>
            </a:r>
          </a:p>
          <a:p>
            <a:r>
              <a:rPr lang="en-US" dirty="0"/>
              <a:t>	</a:t>
            </a:r>
            <a:r>
              <a:rPr lang="en-US" dirty="0" smtClean="0"/>
              <a:t>	University of Miami.</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102</a:t>
            </a:fld>
            <a:endParaRPr lang="en-US" dirty="0"/>
          </a:p>
        </p:txBody>
      </p:sp>
    </p:spTree>
    <p:extLst>
      <p:ext uri="{BB962C8B-B14F-4D97-AF65-F5344CB8AC3E}">
        <p14:creationId xmlns:p14="http://schemas.microsoft.com/office/powerpoint/2010/main" val="11338324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ng-chi_slide.pdf"/>
          <p:cNvPicPr>
            <a:picLocks noChangeAspect="1"/>
          </p:cNvPicPr>
          <p:nvPr/>
        </p:nvPicPr>
        <p:blipFill rotWithShape="1">
          <a:blip r:embed="rId3">
            <a:extLst>
              <a:ext uri="{28A0092B-C50C-407E-A947-70E740481C1C}">
                <a14:useLocalDpi xmlns:a14="http://schemas.microsoft.com/office/drawing/2010/main" val="0"/>
              </a:ext>
            </a:extLst>
          </a:blip>
          <a:srcRect l="9469" t="13821" r="1894" b="17616"/>
          <a:stretch/>
        </p:blipFill>
        <p:spPr>
          <a:xfrm rot="16200000">
            <a:off x="1983979" y="875084"/>
            <a:ext cx="5373593" cy="5379146"/>
          </a:xfrm>
          <a:prstGeom prst="rect">
            <a:avLst/>
          </a:prstGeom>
        </p:spPr>
      </p:pic>
      <p:sp>
        <p:nvSpPr>
          <p:cNvPr id="3" name="TextBox 2"/>
          <p:cNvSpPr txBox="1"/>
          <p:nvPr/>
        </p:nvSpPr>
        <p:spPr>
          <a:xfrm>
            <a:off x="2133600" y="5867400"/>
            <a:ext cx="5486400" cy="369332"/>
          </a:xfrm>
          <a:prstGeom prst="rect">
            <a:avLst/>
          </a:prstGeom>
          <a:solidFill>
            <a:schemeClr val="bg1"/>
          </a:solidFill>
        </p:spPr>
        <p:txBody>
          <a:bodyPr wrap="square" rtlCol="0">
            <a:spAutoFit/>
          </a:bodyPr>
          <a:lstStyle/>
          <a:p>
            <a:pPr algn="ctr"/>
            <a:r>
              <a:rPr lang="en-US" sz="1800" dirty="0" smtClean="0"/>
              <a:t>Wu et al., 2014, MWR, </a:t>
            </a:r>
            <a:r>
              <a:rPr lang="en-US" sz="1800" b="1" dirty="0"/>
              <a:t>142</a:t>
            </a:r>
            <a:r>
              <a:rPr lang="en-US" sz="1800" dirty="0"/>
              <a:t>, 49–71.</a:t>
            </a:r>
          </a:p>
        </p:txBody>
      </p:sp>
      <p:sp>
        <p:nvSpPr>
          <p:cNvPr id="4" name="TextBox 3"/>
          <p:cNvSpPr txBox="1"/>
          <p:nvPr/>
        </p:nvSpPr>
        <p:spPr>
          <a:xfrm>
            <a:off x="381000" y="609600"/>
            <a:ext cx="8382000" cy="461665"/>
          </a:xfrm>
          <a:prstGeom prst="rect">
            <a:avLst/>
          </a:prstGeom>
          <a:noFill/>
        </p:spPr>
        <p:txBody>
          <a:bodyPr wrap="square" rtlCol="0">
            <a:spAutoFit/>
          </a:bodyPr>
          <a:lstStyle/>
          <a:p>
            <a:pPr algn="ctr"/>
            <a:r>
              <a:rPr lang="en-US" dirty="0" smtClean="0"/>
              <a:t>Tropical Cyclones and Atmospheric Motion Vectors</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10"/>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103</a:t>
            </a:fld>
            <a:endParaRPr lang="en-US" dirty="0"/>
          </a:p>
        </p:txBody>
      </p:sp>
    </p:spTree>
    <p:extLst>
      <p:ext uri="{BB962C8B-B14F-4D97-AF65-F5344CB8AC3E}">
        <p14:creationId xmlns:p14="http://schemas.microsoft.com/office/powerpoint/2010/main" val="343576752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2677656"/>
          </a:xfrm>
          <a:prstGeom prst="rect">
            <a:avLst/>
          </a:prstGeom>
          <a:noFill/>
        </p:spPr>
        <p:txBody>
          <a:bodyPr wrap="square" rtlCol="0">
            <a:spAutoFit/>
          </a:bodyPr>
          <a:lstStyle/>
          <a:p>
            <a:r>
              <a:rPr lang="en-US" dirty="0" smtClean="0"/>
              <a:t>Science: 	</a:t>
            </a:r>
            <a:r>
              <a:rPr lang="en-US" i="1" dirty="0" smtClean="0"/>
              <a:t>Where should more observations be taken to </a:t>
            </a:r>
          </a:p>
          <a:p>
            <a:r>
              <a:rPr lang="en-US" i="1" dirty="0"/>
              <a:t>	</a:t>
            </a:r>
            <a:r>
              <a:rPr lang="en-US" i="1" dirty="0" smtClean="0"/>
              <a:t>	improve landfall forecasts?</a:t>
            </a:r>
          </a:p>
          <a:p>
            <a:endParaRPr lang="en-US" i="1" dirty="0" smtClean="0"/>
          </a:p>
          <a:p>
            <a:r>
              <a:rPr lang="en-US" dirty="0"/>
              <a:t>	</a:t>
            </a:r>
            <a:r>
              <a:rPr lang="en-US" dirty="0" smtClean="0"/>
              <a:t>	Ensemble sensitivity analysis for Katrina.</a:t>
            </a:r>
          </a:p>
          <a:p>
            <a:endParaRPr lang="en-US" dirty="0"/>
          </a:p>
          <a:p>
            <a:endParaRPr lang="en-US" dirty="0" smtClean="0"/>
          </a:p>
          <a:p>
            <a:r>
              <a:rPr lang="en-US" dirty="0" smtClean="0"/>
              <a:t>Collaborator: Ryan Torn, University at Albany.</a:t>
            </a:r>
            <a:endParaRPr lang="en-US" dirty="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CAHMDA VII Tutorial, 20 Aug. 2017</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104</a:t>
            </a:fld>
            <a:endParaRPr lang="en-US" dirty="0"/>
          </a:p>
        </p:txBody>
      </p:sp>
    </p:spTree>
    <p:extLst>
      <p:ext uri="{BB962C8B-B14F-4D97-AF65-F5344CB8AC3E}">
        <p14:creationId xmlns:p14="http://schemas.microsoft.com/office/powerpoint/2010/main" val="4462528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2513" y="812800"/>
            <a:ext cx="6886575" cy="71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smtClean="0">
                <a:latin typeface="Arial" charset="0"/>
                <a:ea typeface="ＭＳ Ｐゴシック" charset="0"/>
                <a:cs typeface="ＭＳ Ｐゴシック" charset="0"/>
              </a:rPr>
              <a:t>Hurricane Katrina Sensitivity Analysis</a:t>
            </a:r>
            <a:br>
              <a:rPr lang="en-US" dirty="0" smtClean="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pic>
        <p:nvPicPr>
          <p:cNvPr id="4" name="Picture 2" descr="2005082500_f048_DLMU_s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569867" cy="3689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4"/>
          <p:cNvSpPr txBox="1">
            <a:spLocks noChangeArrowheads="1"/>
          </p:cNvSpPr>
          <p:nvPr/>
        </p:nvSpPr>
        <p:spPr bwMode="auto">
          <a:xfrm>
            <a:off x="304800" y="5029200"/>
            <a:ext cx="5029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49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Contours are ensemble mean 48h forecast of deep-layer mean wind.</a:t>
            </a:r>
          </a:p>
        </p:txBody>
      </p:sp>
      <p:sp>
        <p:nvSpPr>
          <p:cNvPr id="6" name="Text Box 5"/>
          <p:cNvSpPr txBox="1">
            <a:spLocks noChangeArrowheads="1"/>
          </p:cNvSpPr>
          <p:nvPr/>
        </p:nvSpPr>
        <p:spPr bwMode="auto">
          <a:xfrm>
            <a:off x="5334000" y="5029200"/>
            <a:ext cx="36083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Color </a:t>
            </a:r>
            <a:r>
              <a:rPr lang="en-US" dirty="0" smtClean="0"/>
              <a:t>shows where observations could help.</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105</a:t>
            </a:fld>
            <a:endParaRPr lang="en-US" dirty="0"/>
          </a:p>
        </p:txBody>
      </p:sp>
    </p:spTree>
    <p:extLst>
      <p:ext uri="{BB962C8B-B14F-4D97-AF65-F5344CB8AC3E}">
        <p14:creationId xmlns:p14="http://schemas.microsoft.com/office/powerpoint/2010/main" val="1699964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Identifying Model Systematic Errors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5" name="Group 14"/>
          <p:cNvGrpSpPr/>
          <p:nvPr/>
        </p:nvGrpSpPr>
        <p:grpSpPr>
          <a:xfrm>
            <a:off x="762000" y="1143000"/>
            <a:ext cx="7543800" cy="3886200"/>
            <a:chOff x="762000" y="1143000"/>
            <a:chExt cx="7543800" cy="3886200"/>
          </a:xfrm>
        </p:grpSpPr>
        <p:sp>
          <p:nvSpPr>
            <p:cNvPr id="16" name="Rounded Rectangle 15"/>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ounded Rectangle 16"/>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Rounded Rectangle 22"/>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4" name="Straight Arrow Connector 23"/>
            <p:cNvCxnSpPr>
              <a:stCxn id="16"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17"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 25"/>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Oval 26"/>
            <p:cNvSpPr/>
            <p:nvPr/>
          </p:nvSpPr>
          <p:spPr bwMode="auto">
            <a:xfrm>
              <a:off x="5105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8" name="Straight Arrow Connector 27"/>
            <p:cNvCxnSpPr>
              <a:endCxn id="26"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a:endCxn id="27" idx="0"/>
            </p:cNvCxnSpPr>
            <p:nvPr/>
          </p:nvCxnSpPr>
          <p:spPr bwMode="auto">
            <a:xfrm rot="16200000" flipH="1">
              <a:off x="57340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rot="16200000" flipV="1">
              <a:off x="1028702" y="2476501"/>
              <a:ext cx="2514598" cy="106679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31" name="TextBox 30"/>
            <p:cNvSpPr txBox="1"/>
            <p:nvPr/>
          </p:nvSpPr>
          <p:spPr>
            <a:xfrm>
              <a:off x="762000" y="2743200"/>
              <a:ext cx="1706567" cy="1200328"/>
            </a:xfrm>
            <a:prstGeom prst="rect">
              <a:avLst/>
            </a:prstGeom>
            <a:noFill/>
          </p:spPr>
          <p:txBody>
            <a:bodyPr wrap="none" rtlCol="0">
              <a:spAutoFit/>
            </a:bodyPr>
            <a:lstStyle/>
            <a:p>
              <a:r>
                <a:rPr lang="en-US" dirty="0" smtClean="0"/>
                <a:t>    Identify</a:t>
              </a:r>
            </a:p>
            <a:p>
              <a:r>
                <a:rPr lang="en-US" dirty="0" smtClean="0"/>
                <a:t>Systematic</a:t>
              </a:r>
            </a:p>
            <a:p>
              <a:r>
                <a:rPr lang="en-US" dirty="0" smtClean="0"/>
                <a:t>        Errors</a:t>
              </a:r>
              <a:endParaRPr lang="en-US" dirty="0"/>
            </a:p>
          </p:txBody>
        </p:sp>
      </p:grpSp>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106</a:t>
            </a:fld>
            <a:endParaRPr lang="en-US" dirty="0"/>
          </a:p>
        </p:txBody>
      </p:sp>
    </p:spTree>
    <p:extLst>
      <p:ext uri="{BB962C8B-B14F-4D97-AF65-F5344CB8AC3E}">
        <p14:creationId xmlns:p14="http://schemas.microsoft.com/office/powerpoint/2010/main" val="9906467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0" y="685800"/>
            <a:ext cx="7620000" cy="1200328"/>
          </a:xfrm>
          <a:prstGeom prst="rect">
            <a:avLst/>
          </a:prstGeom>
          <a:noFill/>
        </p:spPr>
        <p:txBody>
          <a:bodyPr wrap="square" rtlCol="0">
            <a:spAutoFit/>
          </a:bodyPr>
          <a:lstStyle/>
          <a:p>
            <a:r>
              <a:rPr lang="en-US" dirty="0" smtClean="0"/>
              <a:t>Science: Diagnosing and correcting errors in the CAM 	    FV core.</a:t>
            </a:r>
          </a:p>
          <a:p>
            <a:r>
              <a:rPr lang="en-US" dirty="0" smtClean="0"/>
              <a:t>Collaborator: Peter </a:t>
            </a:r>
            <a:r>
              <a:rPr lang="en-US" dirty="0" err="1" smtClean="0"/>
              <a:t>Lauritzen</a:t>
            </a:r>
            <a:r>
              <a:rPr lang="en-US" dirty="0" smtClean="0"/>
              <a:t>, CGD.</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107</a:t>
            </a:fld>
            <a:endParaRPr lang="en-US" dirty="0"/>
          </a:p>
        </p:txBody>
      </p:sp>
    </p:spTree>
    <p:extLst>
      <p:ext uri="{BB962C8B-B14F-4D97-AF65-F5344CB8AC3E}">
        <p14:creationId xmlns:p14="http://schemas.microsoft.com/office/powerpoint/2010/main" val="38128190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ectangle 1026"/>
          <p:cNvSpPr txBox="1">
            <a:spLocks noChangeArrowheads="1"/>
          </p:cNvSpPr>
          <p:nvPr/>
        </p:nvSpPr>
        <p:spPr bwMode="auto">
          <a:xfrm>
            <a:off x="609600" y="533400"/>
            <a:ext cx="8077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err="1" smtClean="0">
                <a:latin typeface="Arial" charset="0"/>
                <a:ea typeface="ＭＳ Ｐゴシック" charset="0"/>
                <a:cs typeface="ＭＳ Ｐゴシック" charset="0"/>
              </a:rPr>
              <a:t>Gridpoint</a:t>
            </a:r>
            <a:r>
              <a:rPr lang="en-US" dirty="0" smtClean="0">
                <a:latin typeface="Arial" charset="0"/>
                <a:ea typeface="ＭＳ Ｐゴシック" charset="0"/>
                <a:cs typeface="ＭＳ Ｐゴシック" charset="0"/>
              </a:rPr>
              <a:t> noise detected in CAM/DART analysis</a:t>
            </a:r>
            <a:endParaRPr lang="en-US" dirty="0">
              <a:latin typeface="Arial" charset="0"/>
              <a:ea typeface="ＭＳ Ｐゴシック" charset="0"/>
              <a:cs typeface="ＭＳ Ｐゴシック" charset="0"/>
            </a:endParaRPr>
          </a:p>
        </p:txBody>
      </p:sp>
      <p:sp>
        <p:nvSpPr>
          <p:cNvPr id="15"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pic>
        <p:nvPicPr>
          <p:cNvPr id="16" name="Picture 1028" descr="MPF_V_266hPa_box"/>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108</a:t>
            </a:fld>
            <a:endParaRPr lang="en-US" dirty="0"/>
          </a:p>
        </p:txBody>
      </p:sp>
    </p:spTree>
    <p:extLst>
      <p:ext uri="{BB962C8B-B14F-4D97-AF65-F5344CB8AC3E}">
        <p14:creationId xmlns:p14="http://schemas.microsoft.com/office/powerpoint/2010/main" val="19325630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858838" y="501650"/>
            <a:ext cx="7348537"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3000" dirty="0" smtClean="0">
                <a:latin typeface="Arial" charset="0"/>
                <a:ea typeface="ＭＳ Ｐゴシック" charset="0"/>
                <a:cs typeface="ＭＳ Ｐゴシック" charset="0"/>
              </a:rPr>
              <a:t>Suspicions turned to the polar filter (DPF)</a:t>
            </a:r>
            <a:endParaRPr lang="en-US" dirty="0">
              <a:latin typeface="Arial" charset="0"/>
              <a:ea typeface="ＭＳ Ｐゴシック" charset="0"/>
              <a:cs typeface="ＭＳ Ｐゴシック" charset="0"/>
            </a:endParaRPr>
          </a:p>
        </p:txBody>
      </p:sp>
      <p:pic>
        <p:nvPicPr>
          <p:cNvPr id="12" name="Picture 4" descr="MPF_V_266hPa_box_algebraic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109</a:t>
            </a:fld>
            <a:endParaRPr lang="en-US" dirty="0"/>
          </a:p>
        </p:txBody>
      </p:sp>
    </p:spTree>
    <p:extLst>
      <p:ext uri="{BB962C8B-B14F-4D97-AF65-F5344CB8AC3E}">
        <p14:creationId xmlns:p14="http://schemas.microsoft.com/office/powerpoint/2010/main" val="3762742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11</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smtClean="0">
                <a:solidFill>
                  <a:schemeClr val="bg1">
                    <a:lumMod val="65000"/>
                  </a:schemeClr>
                </a:solidFill>
                <a:latin typeface="Calibri" charset="0"/>
                <a:ea typeface="Calibri" charset="0"/>
                <a:cs typeface="Calibri" charset="0"/>
              </a:rPr>
              <a:t>One observed, one unobserved variable.</a:t>
            </a:r>
          </a:p>
          <a:p>
            <a:pPr marL="457200" indent="-457200">
              <a:buAutoNum type="arabicPeriod"/>
            </a:pPr>
            <a:r>
              <a:rPr lang="en-US" dirty="0" smtClean="0">
                <a:solidFill>
                  <a:schemeClr val="bg1">
                    <a:lumMod val="65000"/>
                  </a:schemeClr>
                </a:solidFill>
                <a:latin typeface="Calibri" charset="0"/>
                <a:ea typeface="Calibri" charset="0"/>
                <a:cs typeface="Calibri" charset="0"/>
              </a:rPr>
              <a:t>Ensemble </a:t>
            </a:r>
            <a:r>
              <a:rPr lang="en-US" dirty="0" err="1" smtClean="0">
                <a:solidFill>
                  <a:schemeClr val="bg1">
                    <a:lumMod val="65000"/>
                  </a:schemeClr>
                </a:solidFill>
                <a:latin typeface="Calibri" charset="0"/>
                <a:ea typeface="Calibri" charset="0"/>
                <a:cs typeface="Calibri" charset="0"/>
              </a:rPr>
              <a:t>Kalman</a:t>
            </a:r>
            <a:r>
              <a:rPr lang="en-US" dirty="0" smtClean="0">
                <a:solidFill>
                  <a:schemeClr val="bg1">
                    <a:lumMod val="65000"/>
                  </a:schemeClr>
                </a:solidFill>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889987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685800" y="495300"/>
            <a:ext cx="7924800" cy="8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900" dirty="0" smtClean="0">
                <a:latin typeface="Arial" charset="0"/>
                <a:ea typeface="ＭＳ Ｐゴシック" charset="0"/>
                <a:cs typeface="ＭＳ Ｐゴシック" charset="0"/>
              </a:rPr>
              <a:t>Continuous polar filter (alt-</a:t>
            </a:r>
            <a:r>
              <a:rPr lang="en-US" sz="2900" dirty="0" err="1" smtClean="0">
                <a:latin typeface="Arial" charset="0"/>
                <a:ea typeface="ＭＳ Ｐゴシック" charset="0"/>
                <a:cs typeface="ＭＳ Ｐゴシック" charset="0"/>
              </a:rPr>
              <a:t>pft</a:t>
            </a:r>
            <a:r>
              <a:rPr lang="en-US" sz="2900" dirty="0" smtClean="0">
                <a:latin typeface="Arial" charset="0"/>
                <a:ea typeface="ＭＳ Ｐゴシック" charset="0"/>
                <a:cs typeface="ＭＳ Ｐゴシック" charset="0"/>
              </a:rPr>
              <a:t>) eliminated noise. </a:t>
            </a:r>
            <a:endParaRPr lang="en-US" sz="2900" dirty="0">
              <a:latin typeface="Arial" charset="0"/>
              <a:ea typeface="ＭＳ Ｐゴシック" charset="0"/>
              <a:cs typeface="ＭＳ Ｐゴシック" charset="0"/>
            </a:endParaRPr>
          </a:p>
        </p:txBody>
      </p:sp>
      <p:pic>
        <p:nvPicPr>
          <p:cNvPr id="12" name="Picture 3" descr="ALT_V_266hPa_box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9" y="-662782"/>
            <a:ext cx="4525963"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110</a:t>
            </a:fld>
            <a:endParaRPr lang="en-US" dirty="0"/>
          </a:p>
        </p:txBody>
      </p:sp>
    </p:spTree>
    <p:extLst>
      <p:ext uri="{BB962C8B-B14F-4D97-AF65-F5344CB8AC3E}">
        <p14:creationId xmlns:p14="http://schemas.microsoft.com/office/powerpoint/2010/main" val="6525538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MPFmALT_V_266hPa"/>
          <p:cNvPicPr>
            <a:picLocks noChangeAspect="1" noChangeArrowheads="1"/>
          </p:cNvPicPr>
          <p:nvPr/>
        </p:nvPicPr>
        <p:blipFill>
          <a:blip r:embed="rId3">
            <a:extLst>
              <a:ext uri="{28A0092B-C50C-407E-A947-70E740481C1C}">
                <a14:useLocalDpi xmlns:a14="http://schemas.microsoft.com/office/drawing/2010/main" val="0"/>
              </a:ext>
            </a:extLst>
          </a:blip>
          <a:srcRect l="17650" t="4546" r="20590" b="4546"/>
          <a:stretch>
            <a:fillRect/>
          </a:stretch>
        </p:blipFill>
        <p:spPr bwMode="auto">
          <a:xfrm rot="5400000">
            <a:off x="2412206" y="-888206"/>
            <a:ext cx="4319588" cy="822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2"/>
          <p:cNvSpPr txBox="1">
            <a:spLocks noChangeArrowheads="1"/>
          </p:cNvSpPr>
          <p:nvPr/>
        </p:nvSpPr>
        <p:spPr bwMode="auto">
          <a:xfrm>
            <a:off x="457200" y="457200"/>
            <a:ext cx="8153400" cy="876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600" dirty="0" smtClean="0">
                <a:latin typeface="Arial" charset="0"/>
                <a:ea typeface="ＭＳ Ｐゴシック" charset="0"/>
                <a:cs typeface="ＭＳ Ｐゴシック" charset="0"/>
              </a:rPr>
              <a:t>Differences mostly in transition region of default filter.</a:t>
            </a:r>
            <a:endParaRPr lang="en-US" sz="2600"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111</a:t>
            </a:fld>
            <a:endParaRPr lang="en-US" dirty="0"/>
          </a:p>
        </p:txBody>
      </p:sp>
    </p:spTree>
    <p:extLst>
      <p:ext uri="{BB962C8B-B14F-4D97-AF65-F5344CB8AC3E}">
        <p14:creationId xmlns:p14="http://schemas.microsoft.com/office/powerpoint/2010/main" val="34703571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3"/>
          <p:cNvSpPr>
            <a:spLocks noGrp="1" noChangeArrowheads="1"/>
          </p:cNvSpPr>
          <p:nvPr>
            <p:ph type="body" idx="1"/>
          </p:nvPr>
        </p:nvSpPr>
        <p:spPr>
          <a:xfrm>
            <a:off x="695325" y="1371600"/>
            <a:ext cx="7772400" cy="4592638"/>
          </a:xfrm>
        </p:spPr>
        <p:txBody>
          <a:bodyPr>
            <a:normAutofit fontScale="85000" lnSpcReduction="10000"/>
          </a:bodyPr>
          <a:lstStyle/>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The use of DART diagnosed a problem that had been unrecognized (or at least undocumented).</a:t>
            </a:r>
          </a:p>
          <a:p>
            <a:pPr eaLnBrk="1" hangingPunct="1">
              <a:lnSpc>
                <a:spcPct val="110000"/>
              </a:lnSpc>
              <a:spcBef>
                <a:spcPct val="50000"/>
              </a:spcBef>
            </a:pPr>
            <a:r>
              <a:rPr lang="en-US" dirty="0">
                <a:latin typeface="Arial" charset="0"/>
                <a:ea typeface="ＭＳ Ｐゴシック" charset="0"/>
                <a:cs typeface="ＭＳ Ｐゴシック" charset="0"/>
              </a:rPr>
              <a:t>Could have an important effect on any physics in which </a:t>
            </a:r>
            <a:r>
              <a:rPr lang="en-US" dirty="0" err="1">
                <a:latin typeface="Arial" charset="0"/>
                <a:ea typeface="ＭＳ Ｐゴシック" charset="0"/>
                <a:cs typeface="ＭＳ Ｐゴシック" charset="0"/>
              </a:rPr>
              <a:t>meridional</a:t>
            </a:r>
            <a:r>
              <a:rPr lang="en-US" dirty="0">
                <a:latin typeface="Arial" charset="0"/>
                <a:ea typeface="ＭＳ Ｐゴシック" charset="0"/>
                <a:cs typeface="ＭＳ Ｐゴシック" charset="0"/>
              </a:rPr>
              <a:t> mixing is important.</a:t>
            </a:r>
          </a:p>
          <a:p>
            <a:pPr eaLnBrk="1" hangingPunct="1">
              <a:lnSpc>
                <a:spcPct val="110000"/>
              </a:lnSpc>
              <a:spcBef>
                <a:spcPct val="50000"/>
              </a:spcBef>
            </a:pPr>
            <a:r>
              <a:rPr lang="en-US" dirty="0">
                <a:solidFill>
                  <a:schemeClr val="tx2"/>
                </a:solidFill>
                <a:latin typeface="Arial" charset="0"/>
                <a:ea typeface="ＭＳ Ｐゴシック" charset="0"/>
                <a:cs typeface="ＭＳ Ｐゴシック" charset="0"/>
              </a:rPr>
              <a:t>The problem can be seen in </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free runs</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 - it is not a data assimilation artifact.</a:t>
            </a:r>
          </a:p>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Without assimilation, </a:t>
            </a:r>
            <a:r>
              <a:rPr lang="en-US" dirty="0" smtClean="0">
                <a:solidFill>
                  <a:srgbClr val="FF0000"/>
                </a:solidFill>
                <a:latin typeface="Arial" charset="0"/>
                <a:ea typeface="ＭＳ Ｐゴシック" charset="0"/>
                <a:cs typeface="ＭＳ Ｐゴシック" charset="0"/>
              </a:rPr>
              <a:t>can’t </a:t>
            </a:r>
            <a:r>
              <a:rPr lang="en-US" dirty="0">
                <a:solidFill>
                  <a:srgbClr val="FF0000"/>
                </a:solidFill>
                <a:latin typeface="Arial" charset="0"/>
                <a:ea typeface="ＭＳ Ｐゴシック" charset="0"/>
                <a:cs typeface="ＭＳ Ｐゴシック" charset="0"/>
              </a:rPr>
              <a:t>get reproducing occurrences to diagnose.</a:t>
            </a:r>
          </a:p>
          <a:p>
            <a:pPr eaLnBrk="1" hangingPunct="1">
              <a:lnSpc>
                <a:spcPct val="90000"/>
              </a:lnSpc>
            </a:pPr>
            <a:endParaRPr lang="en-US"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112</a:t>
            </a:fld>
            <a:endParaRPr lang="en-US" dirty="0"/>
          </a:p>
        </p:txBody>
      </p:sp>
    </p:spTree>
    <p:extLst>
      <p:ext uri="{BB962C8B-B14F-4D97-AF65-F5344CB8AC3E}">
        <p14:creationId xmlns:p14="http://schemas.microsoft.com/office/powerpoint/2010/main" val="25929140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819400"/>
            <a:ext cx="7772400" cy="2590800"/>
          </a:xfrm>
        </p:spPr>
        <p:txBody>
          <a:bodyPr>
            <a:normAutofit/>
          </a:bodyPr>
          <a:lstStyle/>
          <a:p>
            <a:pPr>
              <a:buFont typeface="Arial"/>
              <a:buChar char="•"/>
            </a:pPr>
            <a:r>
              <a:rPr lang="en-US" sz="2000" dirty="0" smtClean="0"/>
              <a:t>Climate change over time scales of 1 to several decades has been identified as very important for mitigation and infrastructure planning.</a:t>
            </a:r>
          </a:p>
          <a:p>
            <a:pPr>
              <a:buFont typeface="Arial"/>
              <a:buChar char="•"/>
            </a:pPr>
            <a:r>
              <a:rPr lang="en-US" sz="2000" dirty="0" smtClean="0"/>
              <a:t>Need ocean initial conditions for the IPCC decadal prediction program (and maybe a crystal ball, too!).</a:t>
            </a: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Global Ocean data assimilation.</a:t>
            </a:r>
          </a:p>
          <a:p>
            <a:r>
              <a:rPr lang="en-US" dirty="0" smtClean="0"/>
              <a:t>Collaborators: Alicia </a:t>
            </a:r>
            <a:r>
              <a:rPr lang="en-US" dirty="0" err="1" smtClean="0"/>
              <a:t>Karspeck</a:t>
            </a:r>
            <a:r>
              <a:rPr lang="en-US" dirty="0" smtClean="0"/>
              <a:t>, Steve Yeager, CGD.</a:t>
            </a:r>
            <a:endParaRPr lang="en-US" dirty="0"/>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113</a:t>
            </a:fld>
            <a:endParaRPr lang="en-US" dirty="0"/>
          </a:p>
        </p:txBody>
      </p:sp>
    </p:spTree>
    <p:extLst>
      <p:ext uri="{BB962C8B-B14F-4D97-AF65-F5344CB8AC3E}">
        <p14:creationId xmlns:p14="http://schemas.microsoft.com/office/powerpoint/2010/main" val="2561436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Box 6"/>
          <p:cNvSpPr txBox="1">
            <a:spLocks noChangeArrowheads="1"/>
          </p:cNvSpPr>
          <p:nvPr/>
        </p:nvSpPr>
        <p:spPr bwMode="auto">
          <a:xfrm>
            <a:off x="381000" y="1905000"/>
            <a:ext cx="7315200" cy="5486400"/>
          </a:xfrm>
          <a:prstGeom prst="rect">
            <a:avLst/>
          </a:prstGeom>
          <a:noFill/>
          <a:ln w="9525">
            <a:noFill/>
            <a:miter lim="800000"/>
            <a:headEnd/>
            <a:tailEnd/>
          </a:ln>
        </p:spPr>
        <p:txBody>
          <a:bodyPr wrap="square">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FLOAT_SALINITY</a:t>
            </a:r>
            <a:r>
              <a:rPr lang="en-US" sz="1600" dirty="0">
                <a:solidFill>
                  <a:srgbClr val="000000"/>
                </a:solidFill>
                <a:latin typeface="Arial" pitchFamily="-110" charset="0"/>
                <a:ea typeface="ＭＳ Ｐゴシック" pitchFamily="-110" charset="-128"/>
                <a:cs typeface="ＭＳ Ｐゴシック" pitchFamily="-110" charset="-128"/>
              </a:rPr>
              <a:t>   	</a:t>
            </a:r>
            <a:r>
              <a:rPr lang="en-US" sz="1600" dirty="0" smtClean="0">
                <a:solidFill>
                  <a:srgbClr val="000000"/>
                </a:solidFill>
                <a:latin typeface="Arial" pitchFamily="-110" charset="0"/>
                <a:ea typeface="ＭＳ Ｐゴシック" pitchFamily="-110" charset="-128"/>
                <a:cs typeface="ＭＳ Ｐゴシック" pitchFamily="-110" charset="-128"/>
              </a:rPr>
              <a:t>		68200</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FLOAT_TEMPERATURE		395032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DRIFTER_TEMPERATURE		33963</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MOORING_SALINITY  </a:t>
            </a:r>
            <a:r>
              <a:rPr lang="en-US" sz="1600" dirty="0" smtClean="0">
                <a:solidFill>
                  <a:srgbClr val="000000"/>
                </a:solidFill>
                <a:latin typeface="Arial" pitchFamily="-110" charset="0"/>
                <a:ea typeface="ＭＳ Ｐゴシック" pitchFamily="-110" charset="-128"/>
                <a:cs typeface="ＭＳ Ｐゴシック" pitchFamily="-110" charset="-128"/>
              </a:rPr>
              <a:t> 		27476</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MOORING_TEMPERATURE </a:t>
            </a:r>
            <a:r>
              <a:rPr lang="en-US" sz="1600" dirty="0" smtClean="0">
                <a:solidFill>
                  <a:srgbClr val="000000"/>
                </a:solidFill>
                <a:latin typeface="Arial" pitchFamily="-110" charset="0"/>
                <a:ea typeface="ＭＳ Ｐゴシック" pitchFamily="-110" charset="-128"/>
                <a:cs typeface="ＭＳ Ｐゴシック" pitchFamily="-110" charset="-128"/>
              </a:rPr>
              <a:t> 		</a:t>
            </a:r>
            <a:r>
              <a:rPr lang="en-US" sz="1600" dirty="0">
                <a:solidFill>
                  <a:srgbClr val="000000"/>
                </a:solidFill>
                <a:latin typeface="Arial" pitchFamily="-110" charset="0"/>
                <a:ea typeface="ＭＳ Ｐゴシック" pitchFamily="-110" charset="-128"/>
                <a:cs typeface="ＭＳ Ｐゴシック" pitchFamily="-110" charset="-128"/>
              </a:rPr>
              <a:t>623967                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BOTTLE_SALINITY  </a:t>
            </a:r>
            <a:r>
              <a:rPr lang="en-US" sz="1600" dirty="0" smtClean="0">
                <a:solidFill>
                  <a:srgbClr val="000000"/>
                </a:solidFill>
                <a:latin typeface="Arial" pitchFamily="-110" charset="0"/>
                <a:ea typeface="ＭＳ Ｐゴシック" pitchFamily="-110" charset="-128"/>
                <a:cs typeface="ＭＳ Ｐゴシック" pitchFamily="-110" charset="-128"/>
              </a:rPr>
              <a:t> 		79855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BOTTLE_TEMPERATURE   </a:t>
            </a:r>
            <a:r>
              <a:rPr lang="en-US" sz="1600" dirty="0" smtClean="0">
                <a:solidFill>
                  <a:srgbClr val="000000"/>
                </a:solidFill>
                <a:latin typeface="Arial" pitchFamily="-110" charset="0"/>
                <a:ea typeface="ＭＳ Ｐゴシック" pitchFamily="-110" charset="-128"/>
                <a:cs typeface="ＭＳ Ｐゴシック" pitchFamily="-110" charset="-128"/>
              </a:rPr>
              <a:t>		81488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CTD_SALINITY  	</a:t>
            </a:r>
            <a:r>
              <a:rPr lang="en-US" sz="1600" dirty="0" smtClean="0">
                <a:solidFill>
                  <a:srgbClr val="000000"/>
                </a:solidFill>
                <a:latin typeface="Arial" pitchFamily="-110" charset="0"/>
                <a:ea typeface="ＭＳ Ｐゴシック" pitchFamily="-110" charset="-128"/>
                <a:cs typeface="ＭＳ Ｐゴシック" pitchFamily="-110" charset="-128"/>
              </a:rPr>
              <a:t>		328812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CTD_TEMPERATURE  </a:t>
            </a:r>
            <a:r>
              <a:rPr lang="en-US" sz="1600" dirty="0" smtClean="0">
                <a:solidFill>
                  <a:srgbClr val="000000"/>
                </a:solidFill>
                <a:latin typeface="Arial" pitchFamily="-110" charset="0"/>
                <a:ea typeface="ＭＳ Ｐゴシック" pitchFamily="-110" charset="-128"/>
                <a:cs typeface="ＭＳ Ｐゴシック" pitchFamily="-110" charset="-128"/>
              </a:rPr>
              <a:t>		368715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STD_SALINITY     	</a:t>
            </a:r>
            <a:r>
              <a:rPr lang="en-US" sz="1600" dirty="0" smtClean="0">
                <a:solidFill>
                  <a:srgbClr val="000000"/>
                </a:solidFill>
                <a:latin typeface="Arial" pitchFamily="-110" charset="0"/>
                <a:ea typeface="ＭＳ Ｐゴシック" pitchFamily="-110" charset="-128"/>
                <a:cs typeface="ＭＳ Ｐゴシック" pitchFamily="-110" charset="-128"/>
              </a:rPr>
              <a:t>		674</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STD_TEMPERATURE     		677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XCTD_SALINITY    	</a:t>
            </a:r>
            <a:r>
              <a:rPr lang="en-US" sz="1600" dirty="0" smtClean="0">
                <a:solidFill>
                  <a:srgbClr val="000000"/>
                </a:solidFill>
                <a:latin typeface="Arial" pitchFamily="-110" charset="0"/>
                <a:ea typeface="ＭＳ Ｐゴシック" pitchFamily="-110" charset="-128"/>
                <a:cs typeface="ＭＳ Ｐゴシック" pitchFamily="-110" charset="-128"/>
              </a:rPr>
              <a:t>		3328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XCTD_TEMPERATURE   	 	5790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MBT_TEMPERATURE   		58206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XBT_TEMPERATURE 		1093330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APB_TEMPERATURE  	</a:t>
            </a:r>
            <a:r>
              <a:rPr lang="en-US" sz="1600" dirty="0" smtClean="0">
                <a:solidFill>
                  <a:srgbClr val="000000"/>
                </a:solidFill>
                <a:latin typeface="Arial" pitchFamily="-110" charset="0"/>
                <a:ea typeface="ＭＳ Ｐゴシック" pitchFamily="-110" charset="-128"/>
                <a:cs typeface="ＭＳ Ｐゴシック" pitchFamily="-110" charset="-128"/>
              </a:rPr>
              <a:t>	580111</a:t>
            </a:r>
            <a:endParaRPr lang="en-US" sz="16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p:txBody>
      </p:sp>
      <p:pic>
        <p:nvPicPr>
          <p:cNvPr id="39941" name="Picture 7" descr="seal.jpg"/>
          <p:cNvPicPr>
            <a:picLocks noChangeAspect="1"/>
          </p:cNvPicPr>
          <p:nvPr/>
        </p:nvPicPr>
        <p:blipFill>
          <a:blip r:embed="rId2"/>
          <a:srcRect/>
          <a:stretch>
            <a:fillRect/>
          </a:stretch>
        </p:blipFill>
        <p:spPr bwMode="auto">
          <a:xfrm>
            <a:off x="5791200" y="4031834"/>
            <a:ext cx="2743200" cy="1835566"/>
          </a:xfrm>
          <a:prstGeom prst="rect">
            <a:avLst/>
          </a:prstGeom>
          <a:noFill/>
          <a:ln w="9525">
            <a:noFill/>
            <a:miter lim="800000"/>
            <a:headEnd/>
            <a:tailEnd/>
          </a:ln>
        </p:spPr>
      </p:pic>
      <p:pic>
        <p:nvPicPr>
          <p:cNvPr id="39942" name="Picture 8" descr="tao.jpg"/>
          <p:cNvPicPr>
            <a:picLocks noChangeAspect="1"/>
          </p:cNvPicPr>
          <p:nvPr/>
        </p:nvPicPr>
        <p:blipFill>
          <a:blip r:embed="rId3"/>
          <a:srcRect/>
          <a:stretch>
            <a:fillRect/>
          </a:stretch>
        </p:blipFill>
        <p:spPr bwMode="auto">
          <a:xfrm>
            <a:off x="5791200" y="1890346"/>
            <a:ext cx="2743200" cy="2072054"/>
          </a:xfrm>
          <a:prstGeom prst="rect">
            <a:avLst/>
          </a:prstGeom>
          <a:noFill/>
          <a:ln w="9525">
            <a:noFill/>
            <a:miter lim="800000"/>
            <a:headEnd/>
            <a:tailEnd/>
          </a:ln>
        </p:spPr>
      </p:pic>
      <p:sp>
        <p:nvSpPr>
          <p:cNvPr id="9" name="TextBox 8"/>
          <p:cNvSpPr txBox="1"/>
          <p:nvPr/>
        </p:nvSpPr>
        <p:spPr>
          <a:xfrm>
            <a:off x="533400" y="1367135"/>
            <a:ext cx="8153400" cy="461665"/>
          </a:xfrm>
          <a:prstGeom prst="rect">
            <a:avLst/>
          </a:prstGeom>
          <a:noFill/>
        </p:spPr>
        <p:txBody>
          <a:bodyPr wrap="square" rtlCol="0">
            <a:spAutoFit/>
          </a:bodyPr>
          <a:lstStyle/>
          <a:p>
            <a:pPr algn="ctr" defTabSz="914400" eaLnBrk="0" fontAlgn="base" hangingPunct="0">
              <a:spcBef>
                <a:spcPct val="0"/>
              </a:spcBef>
              <a:spcAft>
                <a:spcPct val="0"/>
              </a:spcAft>
            </a:pPr>
            <a:r>
              <a:rPr lang="en-US" dirty="0" smtClean="0">
                <a:solidFill>
                  <a:srgbClr val="000000"/>
                </a:solidFill>
                <a:latin typeface="Arial" pitchFamily="-110" charset="0"/>
                <a:ea typeface="ＭＳ Ｐゴシック" pitchFamily="-110" charset="-128"/>
                <a:cs typeface="ＭＳ Ｐゴシック" pitchFamily="-110" charset="-128"/>
              </a:rPr>
              <a:t>These counts are for 1998 &amp; 1999 and are representative.</a:t>
            </a:r>
            <a:endParaRPr lang="en-US" dirty="0">
              <a:solidFill>
                <a:srgbClr val="000000"/>
              </a:solidFill>
              <a:latin typeface="Arial" pitchFamily="-110" charset="0"/>
              <a:ea typeface="ＭＳ Ｐゴシック" pitchFamily="-110" charset="-128"/>
              <a:cs typeface="ＭＳ Ｐゴシック" pitchFamily="-110" charset="-128"/>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609600" y="838200"/>
            <a:ext cx="8305800" cy="461665"/>
          </a:xfrm>
          <a:prstGeom prst="rect">
            <a:avLst/>
          </a:prstGeom>
          <a:noFill/>
        </p:spPr>
        <p:txBody>
          <a:bodyPr wrap="square" rtlCol="0">
            <a:spAutoFit/>
          </a:bodyPr>
          <a:lstStyle/>
          <a:p>
            <a:r>
              <a:rPr lang="en-US" dirty="0" smtClean="0"/>
              <a:t>World Ocean Database T, S observation counts.</a:t>
            </a:r>
            <a:endParaRPr lang="en-US"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114</a:t>
            </a:fld>
            <a:endParaRPr lang="en-US" dirty="0"/>
          </a:p>
        </p:txBody>
      </p:sp>
    </p:spTree>
    <p:extLst>
      <p:ext uri="{BB962C8B-B14F-4D97-AF65-F5344CB8AC3E}">
        <p14:creationId xmlns:p14="http://schemas.microsoft.com/office/powerpoint/2010/main" val="2075469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Box 10"/>
          <p:cNvSpPr txBox="1">
            <a:spLocks noChangeArrowheads="1"/>
          </p:cNvSpPr>
          <p:nvPr/>
        </p:nvSpPr>
        <p:spPr bwMode="auto">
          <a:xfrm rot="-5400000">
            <a:off x="-638145" y="4448145"/>
            <a:ext cx="2133600" cy="400110"/>
          </a:xfrm>
          <a:prstGeom prst="rect">
            <a:avLst/>
          </a:prstGeom>
          <a:noFill/>
          <a:ln w="9525">
            <a:noFill/>
            <a:miter lim="800000"/>
            <a:headEnd/>
            <a:tailEnd/>
          </a:ln>
        </p:spPr>
        <p:txBody>
          <a:bodyPr wrap="square">
            <a:prstTxWarp prst="textNoShape">
              <a:avLst/>
            </a:prstTxWarp>
            <a:spAutoFit/>
          </a:bodyPr>
          <a:lstStyle/>
          <a:p>
            <a:pPr algn="ctr" defTabSz="914400" eaLnBrk="0" fontAlgn="base" hangingPunct="0">
              <a:spcBef>
                <a:spcPct val="0"/>
              </a:spcBef>
              <a:spcAft>
                <a:spcPct val="0"/>
              </a:spcAft>
            </a:pPr>
            <a:r>
              <a:rPr lang="en-US" sz="2000" b="1" dirty="0" smtClean="0">
                <a:solidFill>
                  <a:srgbClr val="000000"/>
                </a:solidFill>
                <a:latin typeface="Arial" pitchFamily="-110" charset="0"/>
                <a:ea typeface="ＭＳ Ｐゴシック" pitchFamily="-110" charset="-128"/>
                <a:cs typeface="ＭＳ Ｐゴシック" pitchFamily="-110" charset="-128"/>
              </a:rPr>
              <a:t>23 POP 1 DATM</a:t>
            </a:r>
            <a:endParaRPr lang="en-US" sz="2000" b="1" dirty="0">
              <a:solidFill>
                <a:srgbClr val="000000"/>
              </a:solidFill>
              <a:latin typeface="Arial" pitchFamily="-110" charset="0"/>
              <a:ea typeface="ＭＳ Ｐゴシック" pitchFamily="-110" charset="-128"/>
              <a:cs typeface="ＭＳ Ｐゴシック" pitchFamily="-110" charset="-128"/>
            </a:endParaRPr>
          </a:p>
        </p:txBody>
      </p:sp>
      <p:sp>
        <p:nvSpPr>
          <p:cNvPr id="10" name="TextBox 9"/>
          <p:cNvSpPr txBox="1"/>
          <p:nvPr/>
        </p:nvSpPr>
        <p:spPr>
          <a:xfrm>
            <a:off x="152400" y="773771"/>
            <a:ext cx="492443" cy="2188134"/>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Coupled Free Run</a:t>
            </a:r>
            <a:endParaRPr lang="en-US" sz="2000" dirty="0">
              <a:solidFill>
                <a:srgbClr val="000000"/>
              </a:solidFill>
              <a:latin typeface="Arial" pitchFamily="-110" charset="0"/>
              <a:ea typeface="ＭＳ Ｐゴシック" pitchFamily="-110" charset="-128"/>
              <a:cs typeface="ＭＳ Ｐゴシック" pitchFamily="-110" charset="-128"/>
            </a:endParaRPr>
          </a:p>
        </p:txBody>
      </p:sp>
      <p:grpSp>
        <p:nvGrpSpPr>
          <p:cNvPr id="3" name="Group 2"/>
          <p:cNvGrpSpPr/>
          <p:nvPr/>
        </p:nvGrpSpPr>
        <p:grpSpPr>
          <a:xfrm>
            <a:off x="685800" y="685800"/>
            <a:ext cx="8382000" cy="5810787"/>
            <a:chOff x="685800" y="381000"/>
            <a:chExt cx="8382000" cy="5810787"/>
          </a:xfrm>
        </p:grpSpPr>
        <p:pic>
          <p:nvPicPr>
            <p:cNvPr id="9" name="Picture 8" descr="SSTA.1998.png"/>
            <p:cNvPicPr>
              <a:picLocks noChangeAspect="1"/>
            </p:cNvPicPr>
            <p:nvPr/>
          </p:nvPicPr>
          <p:blipFill>
            <a:blip r:embed="rId2"/>
            <a:srcRect t="4979"/>
            <a:stretch>
              <a:fillRect/>
            </a:stretch>
          </p:blipFill>
          <p:spPr>
            <a:xfrm>
              <a:off x="685800" y="457200"/>
              <a:ext cx="7696200" cy="5734587"/>
            </a:xfrm>
            <a:prstGeom prst="rect">
              <a:avLst/>
            </a:prstGeom>
          </p:spPr>
        </p:pic>
        <p:sp>
          <p:nvSpPr>
            <p:cNvPr id="12" name="Rectangle 11"/>
            <p:cNvSpPr/>
            <p:nvPr/>
          </p:nvSpPr>
          <p:spPr>
            <a:xfrm>
              <a:off x="8267581" y="381000"/>
              <a:ext cx="800219" cy="3124200"/>
            </a:xfrm>
            <a:prstGeom prst="rect">
              <a:avLst/>
            </a:prstGeom>
          </p:spPr>
          <p:txBody>
            <a:bodyPr vert="vert270" wrap="square">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POP forced by observed atmosphere (</a:t>
              </a:r>
              <a:r>
                <a:rPr lang="en-US" sz="2000" dirty="0" err="1" smtClean="0">
                  <a:solidFill>
                    <a:srgbClr val="000000"/>
                  </a:solidFill>
                  <a:latin typeface="Arial" pitchFamily="-110" charset="0"/>
                  <a:ea typeface="ＭＳ Ｐゴシック" pitchFamily="-110" charset="-128"/>
                  <a:cs typeface="ＭＳ Ｐゴシック" pitchFamily="-110" charset="-128"/>
                </a:rPr>
                <a:t>hindcast</a:t>
              </a:r>
              <a:r>
                <a:rPr lang="en-US" sz="2000" dirty="0" smtClean="0">
                  <a:solidFill>
                    <a:srgbClr val="000000"/>
                  </a:solidFill>
                  <a:latin typeface="Arial" pitchFamily="-110" charset="0"/>
                  <a:ea typeface="ＭＳ Ｐゴシック" pitchFamily="-110" charset="-128"/>
                  <a:cs typeface="ＭＳ Ｐゴシック" pitchFamily="-110" charset="-128"/>
                </a:rPr>
                <a:t>)</a:t>
              </a:r>
              <a:endParaRPr lang="en-US" sz="2000" dirty="0">
                <a:solidFill>
                  <a:srgbClr val="000000"/>
                </a:solidFill>
                <a:latin typeface="Arial" pitchFamily="-110" charset="0"/>
                <a:ea typeface="ＭＳ Ｐゴシック" pitchFamily="-110" charset="-128"/>
                <a:cs typeface="ＭＳ Ｐゴシック" pitchFamily="-110" charset="-128"/>
              </a:endParaRPr>
            </a:p>
          </p:txBody>
        </p:sp>
        <p:sp>
          <p:nvSpPr>
            <p:cNvPr id="13" name="TextBox 12"/>
            <p:cNvSpPr txBox="1"/>
            <p:nvPr/>
          </p:nvSpPr>
          <p:spPr>
            <a:xfrm>
              <a:off x="8382000" y="3649312"/>
              <a:ext cx="492443" cy="1997777"/>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b="1" dirty="0" smtClean="0">
                  <a:solidFill>
                    <a:srgbClr val="FF0000"/>
                  </a:solidFill>
                  <a:latin typeface="Arial" pitchFamily="-110" charset="0"/>
                  <a:ea typeface="ＭＳ Ｐゴシック" pitchFamily="-110" charset="-128"/>
                  <a:cs typeface="ＭＳ Ｐゴシック" pitchFamily="-110" charset="-128"/>
                </a:rPr>
                <a:t>48 POP 48 CAM</a:t>
              </a:r>
              <a:endParaRPr lang="en-US" sz="2000" b="1" dirty="0">
                <a:solidFill>
                  <a:srgbClr val="FF0000"/>
                </a:solidFill>
                <a:latin typeface="Arial" pitchFamily="-110" charset="0"/>
                <a:ea typeface="ＭＳ Ｐゴシック" pitchFamily="-110" charset="-128"/>
                <a:cs typeface="ＭＳ Ｐゴシック" pitchFamily="-110" charset="-128"/>
              </a:endParaRPr>
            </a:p>
          </p:txBody>
        </p:sp>
      </p:grpSp>
      <p:sp>
        <p:nvSpPr>
          <p:cNvPr id="14" name="Title 13"/>
          <p:cNvSpPr>
            <a:spLocks noGrp="1"/>
          </p:cNvSpPr>
          <p:nvPr>
            <p:ph type="title"/>
          </p:nvPr>
        </p:nvSpPr>
        <p:spPr>
          <a:xfrm>
            <a:off x="0" y="0"/>
            <a:ext cx="9144000" cy="533400"/>
          </a:xfrm>
        </p:spPr>
        <p:txBody>
          <a:bodyPr>
            <a:normAutofit/>
          </a:bodyPr>
          <a:lstStyle/>
          <a:p>
            <a:r>
              <a:rPr lang="en-US" sz="2400" dirty="0" smtClean="0">
                <a:latin typeface="Arial"/>
                <a:cs typeface="Arial"/>
              </a:rPr>
              <a:t>Physical Space: 1998/1999 SST Anomaly from </a:t>
            </a:r>
            <a:r>
              <a:rPr lang="en-US" sz="2400" dirty="0" err="1" smtClean="0">
                <a:latin typeface="Arial"/>
                <a:cs typeface="Arial"/>
              </a:rPr>
              <a:t>HadOI</a:t>
            </a:r>
            <a:r>
              <a:rPr lang="en-US" sz="2400" dirty="0" smtClean="0">
                <a:latin typeface="Arial"/>
                <a:cs typeface="Arial"/>
              </a:rPr>
              <a:t>-SST</a:t>
            </a:r>
            <a:endParaRPr lang="en-US" sz="2400" dirty="0">
              <a:latin typeface="Arial"/>
              <a:cs typeface="Arial"/>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115</a:t>
            </a:fld>
            <a:endParaRPr lang="en-US" dirty="0"/>
          </a:p>
        </p:txBody>
      </p:sp>
    </p:spTree>
    <p:extLst>
      <p:ext uri="{BB962C8B-B14F-4D97-AF65-F5344CB8AC3E}">
        <p14:creationId xmlns:p14="http://schemas.microsoft.com/office/powerpoint/2010/main" val="602919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Land surface analysis with DART/CLM.</a:t>
            </a:r>
          </a:p>
          <a:p>
            <a:r>
              <a:rPr lang="en-US" dirty="0" smtClean="0"/>
              <a:t>Collaborator: </a:t>
            </a:r>
            <a:r>
              <a:rPr lang="en-US" dirty="0" err="1" smtClean="0"/>
              <a:t>Yongfei</a:t>
            </a:r>
            <a:r>
              <a:rPr lang="en-US" dirty="0" smtClean="0"/>
              <a:t> Zhang, UT Austin.</a:t>
            </a:r>
            <a:endParaRPr lang="en-US" dirty="0"/>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116</a:t>
            </a:fld>
            <a:endParaRPr lang="en-US" dirty="0"/>
          </a:p>
        </p:txBody>
      </p:sp>
      <p:sp>
        <p:nvSpPr>
          <p:cNvPr id="2" name="TextBox 1"/>
          <p:cNvSpPr txBox="1"/>
          <p:nvPr/>
        </p:nvSpPr>
        <p:spPr>
          <a:xfrm>
            <a:off x="457200" y="2133600"/>
            <a:ext cx="8153400" cy="1569660"/>
          </a:xfrm>
          <a:prstGeom prst="rect">
            <a:avLst/>
          </a:prstGeom>
          <a:noFill/>
        </p:spPr>
        <p:txBody>
          <a:bodyPr wrap="square" rtlCol="0">
            <a:spAutoFit/>
          </a:bodyPr>
          <a:lstStyle/>
          <a:p>
            <a:r>
              <a:rPr lang="en-US" dirty="0"/>
              <a:t>Land surface analysis with DART/CLM:</a:t>
            </a:r>
          </a:p>
          <a:p>
            <a:r>
              <a:rPr lang="en-US" dirty="0"/>
              <a:t>	Estimate snow water equivalent with observations</a:t>
            </a:r>
          </a:p>
          <a:p>
            <a:r>
              <a:rPr lang="en-US" dirty="0"/>
              <a:t>	of snow cover fraction from satellites (MODIS).</a:t>
            </a:r>
          </a:p>
          <a:p>
            <a:endParaRPr lang="en-US" dirty="0"/>
          </a:p>
        </p:txBody>
      </p:sp>
    </p:spTree>
    <p:extLst>
      <p:ext uri="{BB962C8B-B14F-4D97-AF65-F5344CB8AC3E}">
        <p14:creationId xmlns:p14="http://schemas.microsoft.com/office/powerpoint/2010/main" val="5765075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648027"/>
            <a:ext cx="8382000" cy="2000548"/>
          </a:xfrm>
          <a:prstGeom prst="rect">
            <a:avLst/>
          </a:prstGeom>
          <a:noFill/>
        </p:spPr>
        <p:txBody>
          <a:bodyPr wrap="square" rtlCol="0">
            <a:spAutoFit/>
          </a:bodyPr>
          <a:lstStyle/>
          <a:p>
            <a:pPr marL="342900" indent="-342900">
              <a:buFont typeface="Arial"/>
              <a:buChar char="•"/>
            </a:pPr>
            <a:r>
              <a:rPr lang="en-US" sz="2000" dirty="0" smtClean="0">
                <a:solidFill>
                  <a:srgbClr val="000000"/>
                </a:solidFill>
              </a:rPr>
              <a:t>80 member ensemble for onset of NH winter</a:t>
            </a:r>
          </a:p>
          <a:p>
            <a:pPr marL="342900" indent="-342900">
              <a:buFont typeface="Arial"/>
              <a:buChar char="•"/>
            </a:pPr>
            <a:r>
              <a:rPr lang="en-US" sz="2000" dirty="0" smtClean="0">
                <a:solidFill>
                  <a:srgbClr val="000000"/>
                </a:solidFill>
              </a:rPr>
              <a:t>Assimilate once per day</a:t>
            </a:r>
          </a:p>
          <a:p>
            <a:pPr marL="342900" indent="-342900">
              <a:buFont typeface="Arial"/>
              <a:buChar char="•"/>
            </a:pPr>
            <a:r>
              <a:rPr lang="en-US" sz="2000" dirty="0" smtClean="0">
                <a:solidFill>
                  <a:srgbClr val="000000"/>
                </a:solidFill>
              </a:rPr>
              <a:t>Level 3 MODIS product – </a:t>
            </a:r>
            <a:r>
              <a:rPr lang="en-US" sz="2000" dirty="0" err="1" smtClean="0">
                <a:solidFill>
                  <a:srgbClr val="000000"/>
                </a:solidFill>
              </a:rPr>
              <a:t>regridded</a:t>
            </a:r>
            <a:r>
              <a:rPr lang="en-US" sz="2000" dirty="0" smtClean="0">
                <a:solidFill>
                  <a:srgbClr val="000000"/>
                </a:solidFill>
              </a:rPr>
              <a:t> to a daily 1 degree grid</a:t>
            </a:r>
          </a:p>
          <a:p>
            <a:pPr marL="342900" indent="-342900">
              <a:buFont typeface="Arial"/>
              <a:buChar char="•"/>
            </a:pPr>
            <a:r>
              <a:rPr lang="en-US" sz="2000" dirty="0" smtClean="0">
                <a:solidFill>
                  <a:srgbClr val="000000"/>
                </a:solidFill>
              </a:rPr>
              <a:t>Observation error variance is 0.1 (for lack of a better value)</a:t>
            </a:r>
          </a:p>
          <a:p>
            <a:pPr marL="342900" indent="-342900">
              <a:buFont typeface="Arial"/>
              <a:buChar char="•"/>
            </a:pPr>
            <a:r>
              <a:rPr lang="en-US" sz="2000" dirty="0" smtClean="0">
                <a:solidFill>
                  <a:srgbClr val="000000"/>
                </a:solidFill>
              </a:rPr>
              <a:t>Observations can impact state variables within 200km</a:t>
            </a:r>
          </a:p>
          <a:p>
            <a:pPr marL="342900" indent="-342900">
              <a:buFont typeface="Arial"/>
              <a:buChar char="•"/>
            </a:pPr>
            <a:r>
              <a:rPr lang="en-US" sz="2000" dirty="0" smtClean="0">
                <a:solidFill>
                  <a:srgbClr val="000000"/>
                </a:solidFill>
              </a:rPr>
              <a:t>CLM variable to be updated is the snow water equivalent “</a:t>
            </a:r>
            <a:r>
              <a:rPr lang="en-US" sz="2000" b="1" dirty="0" smtClean="0">
                <a:solidFill>
                  <a:srgbClr val="2D2D8A"/>
                </a:solidFill>
                <a:latin typeface="Andale Mono"/>
                <a:cs typeface="Andale Mono"/>
              </a:rPr>
              <a:t>H2OSNO</a:t>
            </a:r>
            <a:r>
              <a:rPr lang="en-US" dirty="0" smtClean="0">
                <a:solidFill>
                  <a:srgbClr val="000000"/>
                </a:solidFill>
              </a:rPr>
              <a:t>”</a:t>
            </a:r>
            <a:endParaRPr lang="en-US" dirty="0">
              <a:solidFill>
                <a:srgbClr val="000000"/>
              </a:solidFill>
            </a:endParaRPr>
          </a:p>
        </p:txBody>
      </p:sp>
      <p:sp>
        <p:nvSpPr>
          <p:cNvPr id="7" name="TextBox 6"/>
          <p:cNvSpPr txBox="1"/>
          <p:nvPr/>
        </p:nvSpPr>
        <p:spPr>
          <a:xfrm>
            <a:off x="1" y="2976477"/>
            <a:ext cx="2262125" cy="2308324"/>
          </a:xfrm>
          <a:prstGeom prst="rect">
            <a:avLst/>
          </a:prstGeom>
          <a:noFill/>
        </p:spPr>
        <p:txBody>
          <a:bodyPr wrap="square" rtlCol="0">
            <a:spAutoFit/>
          </a:bodyPr>
          <a:lstStyle/>
          <a:p>
            <a:pPr algn="ctr"/>
            <a:r>
              <a:rPr lang="en-US" altLang="zh-CN" dirty="0" smtClean="0">
                <a:solidFill>
                  <a:srgbClr val="000000"/>
                </a:solidFill>
              </a:rPr>
              <a:t>Standard deviation of the snow cover fraction</a:t>
            </a:r>
            <a:r>
              <a:rPr lang="en-US" altLang="zh-CN" dirty="0" smtClean="0">
                <a:solidFill>
                  <a:srgbClr val="FF0000"/>
                </a:solidFill>
              </a:rPr>
              <a:t> </a:t>
            </a:r>
            <a:r>
              <a:rPr lang="en-US" altLang="zh-CN" dirty="0" smtClean="0">
                <a:solidFill>
                  <a:srgbClr val="000000"/>
                </a:solidFill>
              </a:rPr>
              <a:t>initial conditions for Oct. 2002</a:t>
            </a:r>
            <a:endParaRPr lang="zh-CN" altLang="en-US" dirty="0">
              <a:solidFill>
                <a:srgbClr val="000000"/>
              </a:solidFill>
            </a:endParaRPr>
          </a:p>
        </p:txBody>
      </p:sp>
      <p:pic>
        <p:nvPicPr>
          <p:cNvPr id="8" name="Picture 8"/>
          <p:cNvPicPr>
            <a:picLocks noChangeAspect="1" noChangeArrowheads="1"/>
          </p:cNvPicPr>
          <p:nvPr/>
        </p:nvPicPr>
        <p:blipFill>
          <a:blip r:embed="rId2"/>
          <a:stretch>
            <a:fillRect/>
          </a:stretch>
        </p:blipFill>
        <p:spPr bwMode="auto">
          <a:xfrm>
            <a:off x="2262126" y="2541614"/>
            <a:ext cx="6512624" cy="3460089"/>
          </a:xfrm>
          <a:prstGeom prst="rect">
            <a:avLst/>
          </a:prstGeom>
          <a:noFill/>
          <a:ln w="9525">
            <a:noFill/>
            <a:miter lim="800000"/>
            <a:headEnd/>
            <a:tailEnd/>
          </a:ln>
          <a:effectLst/>
        </p:spPr>
      </p:pic>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Assimilation of MODIS snow cover fraction</a:t>
            </a:r>
          </a:p>
        </p:txBody>
      </p:sp>
      <p:sp>
        <p:nvSpPr>
          <p:cNvPr id="10" name="Footer Placeholder 5"/>
          <p:cNvSpPr>
            <a:spLocks noGrp="1"/>
          </p:cNvSpPr>
          <p:nvPr>
            <p:ph type="ftr" sz="quarter" idx="10"/>
          </p:nvPr>
        </p:nvSpPr>
        <p:spPr>
          <a:xfrm>
            <a:off x="2895600" y="6356350"/>
            <a:ext cx="3276600" cy="365125"/>
          </a:xfrm>
          <a:prstGeom prst="rect">
            <a:avLst/>
          </a:prstGeom>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18092557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728657" y="436839"/>
            <a:ext cx="7560264" cy="83653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00"/>
                </a:solidFill>
                <a:latin typeface="Arial"/>
                <a:ea typeface="ＭＳ Ｐゴシック"/>
                <a:cs typeface="ＭＳ Ｐゴシック"/>
              </a:rPr>
              <a:t>An early result: assimilation of MODIS </a:t>
            </a:r>
            <a:r>
              <a:rPr lang="en-US" sz="2400" i="1" dirty="0" err="1" smtClean="0">
                <a:solidFill>
                  <a:srgbClr val="000000"/>
                </a:solidFill>
                <a:latin typeface="Arial"/>
                <a:ea typeface="ＭＳ Ｐゴシック"/>
                <a:cs typeface="ＭＳ Ｐゴシック"/>
              </a:rPr>
              <a:t>snowcover</a:t>
            </a:r>
            <a:r>
              <a:rPr lang="en-US" sz="2400" i="1" dirty="0" smtClean="0">
                <a:solidFill>
                  <a:srgbClr val="000000"/>
                </a:solidFill>
                <a:latin typeface="Arial"/>
                <a:ea typeface="ＭＳ Ｐゴシック"/>
                <a:cs typeface="ＭＳ Ｐゴシック"/>
              </a:rPr>
              <a:t> fraction </a:t>
            </a:r>
            <a:r>
              <a:rPr lang="en-US" sz="2400" dirty="0" smtClean="0">
                <a:solidFill>
                  <a:srgbClr val="000000"/>
                </a:solidFill>
                <a:latin typeface="Arial"/>
                <a:ea typeface="ＭＳ Ｐゴシック"/>
                <a:cs typeface="ＭＳ Ｐゴシック"/>
              </a:rPr>
              <a:t>on total</a:t>
            </a:r>
            <a:r>
              <a:rPr lang="en-US" sz="2400" i="1" dirty="0" smtClean="0">
                <a:solidFill>
                  <a:srgbClr val="000000"/>
                </a:solidFill>
                <a:latin typeface="Arial"/>
                <a:ea typeface="ＭＳ Ｐゴシック"/>
                <a:cs typeface="ＭＳ Ｐゴシック"/>
              </a:rPr>
              <a:t> </a:t>
            </a:r>
            <a:r>
              <a:rPr lang="en-US" sz="2400" i="1" dirty="0" smtClean="0">
                <a:solidFill>
                  <a:srgbClr val="FF0000"/>
                </a:solidFill>
                <a:latin typeface="Arial"/>
                <a:ea typeface="ＭＳ Ｐゴシック"/>
                <a:cs typeface="ＭＳ Ｐゴシック"/>
              </a:rPr>
              <a:t>snow water equivalent</a:t>
            </a:r>
            <a:r>
              <a:rPr lang="en-US" sz="2400" dirty="0" smtClean="0">
                <a:solidFill>
                  <a:srgbClr val="000000"/>
                </a:solidFill>
                <a:latin typeface="Arial"/>
                <a:ea typeface="ＭＳ Ｐゴシック"/>
                <a:cs typeface="ＭＳ Ｐゴシック"/>
              </a:rPr>
              <a:t> in CLM.</a:t>
            </a:r>
            <a:endParaRPr lang="en-US" sz="2400" dirty="0">
              <a:solidFill>
                <a:srgbClr val="000000"/>
              </a:solidFill>
              <a:latin typeface="Arial"/>
              <a:ea typeface="ＭＳ Ｐゴシック"/>
              <a:cs typeface="ＭＳ Ｐゴシック"/>
            </a:endParaRPr>
          </a:p>
        </p:txBody>
      </p:sp>
      <p:pic>
        <p:nvPicPr>
          <p:cNvPr id="6" name="Picture 5" descr="prior_H2OSNO_30-Nov-2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989" y="1712590"/>
            <a:ext cx="4406747" cy="2286000"/>
          </a:xfrm>
          <a:prstGeom prst="rect">
            <a:avLst/>
          </a:prstGeom>
        </p:spPr>
      </p:pic>
      <p:pic>
        <p:nvPicPr>
          <p:cNvPr id="7" name="Picture 6" descr="innov_H2OSNO_30-Nov-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280" y="2763061"/>
            <a:ext cx="4399342" cy="2286000"/>
          </a:xfrm>
          <a:prstGeom prst="rect">
            <a:avLst/>
          </a:prstGeom>
        </p:spPr>
      </p:pic>
      <p:pic>
        <p:nvPicPr>
          <p:cNvPr id="8" name="Picture 7" descr="innov_H2OSNO_30-Nov-2002_blankzer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1" y="4032830"/>
            <a:ext cx="4405997" cy="2286000"/>
          </a:xfrm>
          <a:prstGeom prst="rect">
            <a:avLst/>
          </a:prstGeom>
        </p:spPr>
      </p:pic>
      <p:sp>
        <p:nvSpPr>
          <p:cNvPr id="9" name="TextBox 8"/>
          <p:cNvSpPr txBox="1"/>
          <p:nvPr/>
        </p:nvSpPr>
        <p:spPr>
          <a:xfrm>
            <a:off x="1362281" y="2604857"/>
            <a:ext cx="2255508"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Prior for Nov 30, 2002</a:t>
            </a:r>
            <a:endParaRPr lang="en-US" dirty="0">
              <a:solidFill>
                <a:srgbClr val="000000"/>
              </a:solidFill>
              <a:latin typeface="Arial"/>
              <a:ea typeface="ＭＳ Ｐゴシック"/>
              <a:cs typeface="ＭＳ Ｐゴシック"/>
            </a:endParaRPr>
          </a:p>
        </p:txBody>
      </p:sp>
      <p:sp>
        <p:nvSpPr>
          <p:cNvPr id="10" name="TextBox 9"/>
          <p:cNvSpPr txBox="1"/>
          <p:nvPr/>
        </p:nvSpPr>
        <p:spPr>
          <a:xfrm>
            <a:off x="5004659" y="4049913"/>
            <a:ext cx="2970660"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Increments (Prior – Posterior)</a:t>
            </a:r>
            <a:endParaRPr lang="en-US" dirty="0">
              <a:solidFill>
                <a:srgbClr val="000000"/>
              </a:solidFill>
              <a:latin typeface="Arial"/>
              <a:ea typeface="ＭＳ Ｐゴシック"/>
              <a:cs typeface="ＭＳ Ｐゴシック"/>
            </a:endParaRPr>
          </a:p>
        </p:txBody>
      </p:sp>
      <p:sp>
        <p:nvSpPr>
          <p:cNvPr id="11" name="TextBox 10"/>
          <p:cNvSpPr txBox="1"/>
          <p:nvPr/>
        </p:nvSpPr>
        <p:spPr>
          <a:xfrm>
            <a:off x="893239" y="5196981"/>
            <a:ext cx="3390672"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Focus on the non-zero increments</a:t>
            </a:r>
            <a:endParaRPr lang="en-US" dirty="0">
              <a:solidFill>
                <a:srgbClr val="000000"/>
              </a:solidFill>
              <a:latin typeface="Arial"/>
              <a:ea typeface="ＭＳ Ｐゴシック"/>
              <a:cs typeface="ＭＳ Ｐゴシック"/>
            </a:endParaRPr>
          </a:p>
        </p:txBody>
      </p:sp>
      <p:sp>
        <p:nvSpPr>
          <p:cNvPr id="12" name="TextBox 11"/>
          <p:cNvSpPr txBox="1"/>
          <p:nvPr/>
        </p:nvSpPr>
        <p:spPr>
          <a:xfrm>
            <a:off x="5029200" y="5029200"/>
            <a:ext cx="3910741"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solidFill>
                  <a:srgbClr val="000000"/>
                </a:solidFill>
                <a:latin typeface="Arial"/>
                <a:ea typeface="ＭＳ Ｐゴシック"/>
                <a:cs typeface="ＭＳ Ｐゴシック"/>
              </a:rPr>
              <a:t>The model state is changing in reasonable places, by reasonable amounts. At this point, that’s all we’re looking for.</a:t>
            </a:r>
            <a:endParaRPr lang="en-US" sz="2000" dirty="0">
              <a:solidFill>
                <a:srgbClr val="000000"/>
              </a:solidFill>
              <a:latin typeface="Arial"/>
              <a:ea typeface="ＭＳ Ｐゴシック"/>
              <a:cs typeface="ＭＳ Ｐゴシック"/>
            </a:endParaRPr>
          </a:p>
        </p:txBody>
      </p:sp>
      <p:sp>
        <p:nvSpPr>
          <p:cNvPr id="13" name="TextBox 12"/>
          <p:cNvSpPr txBox="1"/>
          <p:nvPr/>
        </p:nvSpPr>
        <p:spPr>
          <a:xfrm rot="5400000">
            <a:off x="4390641" y="2055341"/>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4" name="TextBox 13"/>
          <p:cNvSpPr txBox="1"/>
          <p:nvPr/>
        </p:nvSpPr>
        <p:spPr>
          <a:xfrm rot="5400000">
            <a:off x="8047528" y="3706202"/>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5" name="TextBox 14"/>
          <p:cNvSpPr txBox="1"/>
          <p:nvPr/>
        </p:nvSpPr>
        <p:spPr>
          <a:xfrm>
            <a:off x="6304490" y="1865640"/>
            <a:ext cx="173378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i="1" dirty="0" smtClean="0">
                <a:solidFill>
                  <a:srgbClr val="000000"/>
                </a:solidFill>
                <a:latin typeface="Arial"/>
                <a:ea typeface="ＭＳ Ｐゴシック"/>
                <a:cs typeface="ＭＳ Ｐゴシック"/>
              </a:rPr>
              <a:t>Thanks </a:t>
            </a:r>
            <a:r>
              <a:rPr lang="en-US" i="1" dirty="0" err="1" smtClean="0">
                <a:solidFill>
                  <a:srgbClr val="000000"/>
                </a:solidFill>
                <a:latin typeface="Arial"/>
                <a:ea typeface="ＭＳ Ｐゴシック"/>
                <a:cs typeface="ＭＳ Ｐゴシック"/>
              </a:rPr>
              <a:t>Yongfei</a:t>
            </a:r>
            <a:r>
              <a:rPr lang="en-US" i="1" dirty="0" smtClean="0">
                <a:solidFill>
                  <a:srgbClr val="000000"/>
                </a:solidFill>
                <a:latin typeface="Arial"/>
                <a:ea typeface="ＭＳ Ｐゴシック"/>
                <a:cs typeface="ＭＳ Ｐゴシック"/>
              </a:rPr>
              <a:t>!</a:t>
            </a:r>
            <a:endParaRPr lang="en-US" i="1" dirty="0">
              <a:solidFill>
                <a:srgbClr val="000000"/>
              </a:solidFill>
              <a:latin typeface="Arial"/>
              <a:ea typeface="ＭＳ Ｐゴシック"/>
              <a:cs typeface="ＭＳ Ｐゴシック"/>
            </a:endParaRPr>
          </a:p>
        </p:txBody>
      </p:sp>
      <p:sp>
        <p:nvSpPr>
          <p:cNvPr id="3" name="Footer Placeholder 2"/>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CAHMDA VII Tutorial, 20 Aug. 2017</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32678645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Regional Atmospheric Chemistry.</a:t>
            </a:r>
          </a:p>
          <a:p>
            <a:r>
              <a:rPr lang="en-US" dirty="0" smtClean="0"/>
              <a:t>Collaborator: Arthur </a:t>
            </a:r>
            <a:r>
              <a:rPr lang="en-US" dirty="0" err="1" smtClean="0"/>
              <a:t>Mizzi</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119</a:t>
            </a:fld>
            <a:endParaRPr lang="en-US" dirty="0"/>
          </a:p>
        </p:txBody>
      </p:sp>
    </p:spTree>
    <p:extLst>
      <p:ext uri="{BB962C8B-B14F-4D97-AF65-F5344CB8AC3E}">
        <p14:creationId xmlns:p14="http://schemas.microsoft.com/office/powerpoint/2010/main" val="2072929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pic>
        <p:nvPicPr>
          <p:cNvPr id="60421" name="Picture 5" descr="new05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827213"/>
            <a:ext cx="6572250" cy="273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Rectangle 7"/>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sp>
        <p:nvSpPr>
          <p:cNvPr id="8"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12</a:t>
            </a:fld>
            <a:endParaRPr lang="en-US" dirty="0"/>
          </a:p>
        </p:txBody>
      </p:sp>
      <p:sp>
        <p:nvSpPr>
          <p:cNvPr id="3" name="TextBox 2"/>
          <p:cNvSpPr txBox="1"/>
          <p:nvPr/>
        </p:nvSpPr>
        <p:spPr>
          <a:xfrm>
            <a:off x="609600" y="5105400"/>
            <a:ext cx="7924800" cy="461665"/>
          </a:xfrm>
          <a:prstGeom prst="rect">
            <a:avLst/>
          </a:prstGeom>
          <a:noFill/>
        </p:spPr>
        <p:txBody>
          <a:bodyPr wrap="square" rtlCol="0">
            <a:spAutoFit/>
          </a:bodyPr>
          <a:lstStyle/>
          <a:p>
            <a:r>
              <a:rPr lang="en-US" dirty="0" smtClean="0"/>
              <a:t>Example: Predict temperature on the Nanjing campus.</a:t>
            </a:r>
            <a:endParaRPr lang="en-US" dirty="0"/>
          </a:p>
        </p:txBody>
      </p:sp>
    </p:spTree>
    <p:extLst>
      <p:ext uri="{BB962C8B-B14F-4D97-AF65-F5344CB8AC3E}">
        <p14:creationId xmlns:p14="http://schemas.microsoft.com/office/powerpoint/2010/main" val="63410899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120</a:t>
            </a:fld>
            <a:endParaRPr lang="en-US" dirty="0"/>
          </a:p>
        </p:txBody>
      </p:sp>
      <p:sp>
        <p:nvSpPr>
          <p:cNvPr id="8" name="Rectangle 3"/>
          <p:cNvSpPr txBox="1">
            <a:spLocks noChangeArrowheads="1"/>
          </p:cNvSpPr>
          <p:nvPr/>
        </p:nvSpPr>
        <p:spPr>
          <a:xfrm>
            <a:off x="322263" y="1125544"/>
            <a:ext cx="8432800" cy="47371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0"/>
              <a:buChar char="Ø"/>
            </a:pPr>
            <a:r>
              <a:rPr lang="en-US" sz="2800" b="1" dirty="0" smtClean="0">
                <a:latin typeface="Times New Roman" charset="0"/>
                <a:ea typeface="ＭＳ Ｐゴシック" charset="0"/>
                <a:cs typeface="ＭＳ Ｐゴシック" charset="0"/>
              </a:rPr>
              <a:t>WRF-</a:t>
            </a:r>
            <a:r>
              <a:rPr lang="en-US" sz="2800" b="1" dirty="0" err="1" smtClean="0">
                <a:latin typeface="Times New Roman" charset="0"/>
                <a:ea typeface="ＭＳ Ｐゴシック" charset="0"/>
                <a:cs typeface="ＭＳ Ｐゴシック" charset="0"/>
              </a:rPr>
              <a:t>Chem</a:t>
            </a:r>
            <a:r>
              <a:rPr lang="en-US" sz="2800" b="1" dirty="0" smtClean="0">
                <a:latin typeface="Times New Roman" charset="0"/>
                <a:ea typeface="ＭＳ Ｐゴシック" charset="0"/>
                <a:cs typeface="ＭＳ Ｐゴシック" charset="0"/>
              </a:rPr>
              <a:t> </a:t>
            </a:r>
            <a:r>
              <a:rPr lang="en-US" sz="2800" dirty="0" smtClean="0">
                <a:latin typeface="Times New Roman" charset="0"/>
                <a:ea typeface="ＭＳ Ｐゴシック" charset="0"/>
                <a:cs typeface="ＭＳ Ｐゴシック" charset="0"/>
              </a:rPr>
              <a:t>– Weather Research and Forecasting Model (WRF) with online chemistry.</a:t>
            </a:r>
          </a:p>
          <a:p>
            <a:pPr>
              <a:buFont typeface="Wingdings" charset="0"/>
              <a:buChar char="Ø"/>
            </a:pPr>
            <a:r>
              <a:rPr lang="en-US" sz="2800" b="1" dirty="0" smtClean="0">
                <a:latin typeface="Times New Roman" charset="0"/>
                <a:ea typeface="ＭＳ Ｐゴシック" charset="0"/>
                <a:cs typeface="ＭＳ Ｐゴシック" charset="0"/>
              </a:rPr>
              <a:t>Meteorological Observations </a:t>
            </a:r>
            <a:r>
              <a:rPr lang="en-US" sz="2800" dirty="0" smtClean="0">
                <a:latin typeface="Times New Roman" charset="0"/>
                <a:ea typeface="ＭＳ Ｐゴシック" charset="0"/>
                <a:cs typeface="ＭＳ Ｐゴシック" charset="0"/>
              </a:rPr>
              <a:t>– NOAA PREPBUFR conventional observations.</a:t>
            </a:r>
          </a:p>
          <a:p>
            <a:pPr>
              <a:buFont typeface="Wingdings" charset="0"/>
              <a:buChar char="Ø"/>
            </a:pPr>
            <a:r>
              <a:rPr lang="en-US" sz="2800" b="1" dirty="0" smtClean="0">
                <a:latin typeface="Times New Roman" charset="0"/>
                <a:ea typeface="ＭＳ Ｐゴシック" charset="0"/>
                <a:cs typeface="ＭＳ Ｐゴシック" charset="0"/>
              </a:rPr>
              <a:t>Chemistry Observations </a:t>
            </a:r>
            <a:r>
              <a:rPr lang="en-US" sz="2800" dirty="0" smtClean="0">
                <a:latin typeface="Times New Roman" charset="0"/>
                <a:ea typeface="ＭＳ Ｐゴシック" charset="0"/>
                <a:cs typeface="ＭＳ Ｐゴシック" charset="0"/>
              </a:rPr>
              <a:t>– MOPITT CO retrieval profiles (also IASI CO retrievals – results not shown).</a:t>
            </a:r>
          </a:p>
        </p:txBody>
      </p:sp>
    </p:spTree>
    <p:extLst>
      <p:ext uri="{BB962C8B-B14F-4D97-AF65-F5344CB8AC3E}">
        <p14:creationId xmlns:p14="http://schemas.microsoft.com/office/powerpoint/2010/main" val="31405814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121</a:t>
            </a:fld>
            <a:endParaRPr lang="en-US" dirty="0"/>
          </a:p>
        </p:txBody>
      </p:sp>
      <p:sp>
        <p:nvSpPr>
          <p:cNvPr id="6" name="Rectangle 3"/>
          <p:cNvSpPr txBox="1">
            <a:spLocks noChangeArrowheads="1"/>
          </p:cNvSpPr>
          <p:nvPr/>
        </p:nvSpPr>
        <p:spPr>
          <a:xfrm>
            <a:off x="322263" y="871537"/>
            <a:ext cx="8432800" cy="498739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b="1" dirty="0" smtClean="0">
                <a:latin typeface="Times New Roman" charset="0"/>
                <a:ea typeface="ＭＳ Ｐゴシック" charset="0"/>
                <a:cs typeface="ＭＳ Ｐゴシック" charset="0"/>
              </a:rPr>
              <a:t>WRF/</a:t>
            </a:r>
            <a:r>
              <a:rPr lang="en-US" sz="2400" b="1" dirty="0" err="1" smtClean="0">
                <a:latin typeface="Times New Roman" charset="0"/>
                <a:ea typeface="ＭＳ Ｐゴシック" charset="0"/>
                <a:cs typeface="ＭＳ Ｐゴシック" charset="0"/>
              </a:rPr>
              <a:t>Chem</a:t>
            </a:r>
            <a:r>
              <a:rPr lang="en-US" sz="2400" b="1" dirty="0" smtClean="0">
                <a:latin typeface="Times New Roman" charset="0"/>
                <a:ea typeface="ＭＳ Ｐゴシック" charset="0"/>
                <a:cs typeface="ＭＳ Ｐゴシック" charset="0"/>
              </a:rPr>
              <a:t>-DART </a:t>
            </a:r>
            <a:r>
              <a:rPr lang="en-US" sz="2400" dirty="0" smtClean="0">
                <a:latin typeface="Times New Roman" charset="0"/>
                <a:ea typeface="ＭＳ Ｐゴシック" charset="0"/>
                <a:cs typeface="ＭＳ Ｐゴシック" charset="0"/>
              </a:rPr>
              <a:t>cycling with conventional meteorological observations and MOPITT CO V5 retrieval profiles.</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Continuous six-</a:t>
            </a:r>
            <a:r>
              <a:rPr lang="en-US" sz="2400" dirty="0" err="1" smtClean="0">
                <a:latin typeface="Times New Roman" charset="0"/>
                <a:ea typeface="ＭＳ Ｐゴシック" charset="0"/>
                <a:cs typeface="ＭＳ Ｐゴシック" charset="0"/>
              </a:rPr>
              <a:t>hr</a:t>
            </a:r>
            <a:r>
              <a:rPr lang="en-US" sz="2400" dirty="0" smtClean="0">
                <a:latin typeface="Times New Roman" charset="0"/>
                <a:ea typeface="ＭＳ Ｐゴシック" charset="0"/>
                <a:cs typeface="ＭＳ Ｐゴシック" charset="0"/>
              </a:rPr>
              <a:t> cycling (00Z, 06Z, 12Z, and 18Z).</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CONUS grid with 101x41x34 grid points and 100 km resolution.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20-member ensemble.</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June 1 - 30, 2008 (112 cycles) study period.</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Full state variable/</a:t>
            </a:r>
            <a:r>
              <a:rPr lang="en-US" sz="2400" dirty="0" err="1" smtClean="0">
                <a:latin typeface="Times New Roman" charset="0"/>
                <a:ea typeface="ＭＳ Ｐゴシック" charset="0"/>
                <a:cs typeface="ＭＳ Ｐゴシック" charset="0"/>
              </a:rPr>
              <a:t>obs</a:t>
            </a:r>
            <a:r>
              <a:rPr lang="en-US" sz="2400" dirty="0" smtClean="0">
                <a:latin typeface="Times New Roman" charset="0"/>
                <a:ea typeface="ＭＳ Ｐゴシック" charset="0"/>
                <a:cs typeface="ＭＳ Ｐゴシック" charset="0"/>
              </a:rPr>
              <a:t> interaction.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Initial and lateral chemical boundary conditions from MOZART-4 simulation.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Emissions: Biogenic – MEGAN, Anthropogenic – global inventories, and Fire – Fire Inventory from NCAR (FINN).</a:t>
            </a:r>
          </a:p>
        </p:txBody>
      </p:sp>
    </p:spTree>
    <p:extLst>
      <p:ext uri="{BB962C8B-B14F-4D97-AF65-F5344CB8AC3E}">
        <p14:creationId xmlns:p14="http://schemas.microsoft.com/office/powerpoint/2010/main" val="2591750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122</a:t>
            </a:fld>
            <a:endParaRPr lang="en-US" dirty="0"/>
          </a:p>
        </p:txBody>
      </p:sp>
      <p:sp>
        <p:nvSpPr>
          <p:cNvPr id="8" name="Rectangle 3"/>
          <p:cNvSpPr txBox="1">
            <a:spLocks noChangeArrowheads="1"/>
          </p:cNvSpPr>
          <p:nvPr/>
        </p:nvSpPr>
        <p:spPr>
          <a:xfrm>
            <a:off x="322263" y="871537"/>
            <a:ext cx="8432800" cy="49873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Two experiments: </a:t>
            </a:r>
            <a:endParaRPr lang="en-US" sz="2000" dirty="0" smtClean="0">
              <a:latin typeface="Times New Roman" charset="0"/>
              <a:ea typeface="ＭＳ Ｐゴシック" charset="0"/>
              <a:cs typeface="ＭＳ Ｐゴシック" charset="0"/>
            </a:endParaRP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1: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CNTL DA</a:t>
            </a:r>
            <a:r>
              <a:rPr lang="en-US" sz="2000" dirty="0" smtClean="0">
                <a:latin typeface="Times New Roman" charset="0"/>
                <a:ea typeface="ＭＳ Ｐゴシック" charset="0"/>
                <a:cs typeface="ＭＳ Ｐゴシック" charset="0"/>
              </a:rPr>
              <a:t>).</a:t>
            </a: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2: MOPITT CO retrieval profiles and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CHEM DA</a:t>
            </a:r>
            <a:r>
              <a:rPr lang="en-US" sz="2000" dirty="0" smtClean="0">
                <a:latin typeface="Times New Roman" charset="0"/>
                <a:ea typeface="ＭＳ Ｐゴシック" charset="0"/>
                <a:cs typeface="ＭＳ Ｐゴシック" charset="0"/>
              </a:rPr>
              <a:t>).</a:t>
            </a:r>
          </a:p>
        </p:txBody>
      </p:sp>
    </p:spTree>
    <p:extLst>
      <p:ext uri="{BB962C8B-B14F-4D97-AF65-F5344CB8AC3E}">
        <p14:creationId xmlns:p14="http://schemas.microsoft.com/office/powerpoint/2010/main" val="1579228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123</a:t>
            </a:fld>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7000" y="1367790"/>
            <a:ext cx="3289300" cy="1908810"/>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27000" y="3435033"/>
            <a:ext cx="3353753" cy="1987867"/>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318000" y="873443"/>
            <a:ext cx="4013200" cy="1768158"/>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710497"/>
            <a:ext cx="3949700" cy="1759903"/>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582477"/>
            <a:ext cx="3911600" cy="1843723"/>
          </a:xfrm>
          <a:prstGeom prst="rect">
            <a:avLst/>
          </a:prstGeom>
          <a:noFill/>
          <a:ln>
            <a:noFill/>
          </a:ln>
        </p:spPr>
      </p:pic>
    </p:spTree>
    <p:extLst>
      <p:ext uri="{BB962C8B-B14F-4D97-AF65-F5344CB8AC3E}">
        <p14:creationId xmlns:p14="http://schemas.microsoft.com/office/powerpoint/2010/main" val="2278446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1200328"/>
          </a:xfrm>
          <a:prstGeom prst="rect">
            <a:avLst/>
          </a:prstGeom>
          <a:noFill/>
        </p:spPr>
        <p:txBody>
          <a:bodyPr wrap="square" rtlCol="0">
            <a:spAutoFit/>
          </a:bodyPr>
          <a:lstStyle/>
          <a:p>
            <a:r>
              <a:rPr lang="en-US" dirty="0" smtClean="0"/>
              <a:t>Science: Global Atmospheric Chemistry.</a:t>
            </a:r>
          </a:p>
          <a:p>
            <a:r>
              <a:rPr lang="en-US" dirty="0" smtClean="0"/>
              <a:t>Collaborators: Jerome </a:t>
            </a:r>
            <a:r>
              <a:rPr lang="en-US" dirty="0" err="1" smtClean="0"/>
              <a:t>Barre</a:t>
            </a:r>
            <a:r>
              <a:rPr lang="en-US" dirty="0" smtClean="0"/>
              <a:t>,</a:t>
            </a:r>
          </a:p>
          <a:p>
            <a:r>
              <a:rPr lang="en-US" dirty="0"/>
              <a:t>	</a:t>
            </a:r>
            <a:r>
              <a:rPr lang="en-US" dirty="0" smtClean="0"/>
              <a:t>	  Benjamin </a:t>
            </a:r>
            <a:r>
              <a:rPr lang="en-US" dirty="0" err="1" smtClean="0"/>
              <a:t>Gaubert</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124</a:t>
            </a:fld>
            <a:endParaRPr lang="en-US" dirty="0"/>
          </a:p>
        </p:txBody>
      </p:sp>
      <p:sp>
        <p:nvSpPr>
          <p:cNvPr id="2" name="TextBox 1"/>
          <p:cNvSpPr txBox="1"/>
          <p:nvPr/>
        </p:nvSpPr>
        <p:spPr>
          <a:xfrm>
            <a:off x="533400" y="2819400"/>
            <a:ext cx="8001000" cy="1200328"/>
          </a:xfrm>
          <a:prstGeom prst="rect">
            <a:avLst/>
          </a:prstGeom>
          <a:noFill/>
        </p:spPr>
        <p:txBody>
          <a:bodyPr wrap="square" rtlCol="0">
            <a:spAutoFit/>
          </a:bodyPr>
          <a:lstStyle/>
          <a:p>
            <a:r>
              <a:rPr lang="en-US" dirty="0" smtClean="0"/>
              <a:t>Uses global CAM/</a:t>
            </a:r>
            <a:r>
              <a:rPr lang="en-US" dirty="0" err="1" smtClean="0"/>
              <a:t>Chem</a:t>
            </a:r>
            <a:r>
              <a:rPr lang="en-US" dirty="0" smtClean="0"/>
              <a:t> model, 1 degree.</a:t>
            </a:r>
          </a:p>
          <a:p>
            <a:endParaRPr lang="en-US" dirty="0"/>
          </a:p>
          <a:p>
            <a:r>
              <a:rPr lang="en-US" dirty="0" smtClean="0"/>
              <a:t>Have full meteorological assimilation capability already.</a:t>
            </a:r>
            <a:endParaRPr lang="en-US" dirty="0"/>
          </a:p>
        </p:txBody>
      </p:sp>
    </p:spTree>
    <p:extLst>
      <p:ext uri="{BB962C8B-B14F-4D97-AF65-F5344CB8AC3E}">
        <p14:creationId xmlns:p14="http://schemas.microsoft.com/office/powerpoint/2010/main" val="3063833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totcols.png"/>
          <p:cNvPicPr>
            <a:picLocks noChangeAspect="1"/>
          </p:cNvPicPr>
          <p:nvPr/>
        </p:nvPicPr>
        <p:blipFill rotWithShape="1">
          <a:blip r:embed="rId3">
            <a:extLst>
              <a:ext uri="{28A0092B-C50C-407E-A947-70E740481C1C}">
                <a14:useLocalDpi xmlns:a14="http://schemas.microsoft.com/office/drawing/2010/main" val="0"/>
              </a:ext>
            </a:extLst>
          </a:blip>
          <a:srcRect b="53243"/>
          <a:stretch/>
        </p:blipFill>
        <p:spPr>
          <a:xfrm>
            <a:off x="8320" y="898471"/>
            <a:ext cx="4665280" cy="2777878"/>
          </a:xfrm>
          <a:prstGeom prst="rect">
            <a:avLst/>
          </a:prstGeom>
        </p:spPr>
      </p:pic>
      <p:sp>
        <p:nvSpPr>
          <p:cNvPr id="2" name="TextBox 1"/>
          <p:cNvSpPr txBox="1"/>
          <p:nvPr/>
        </p:nvSpPr>
        <p:spPr>
          <a:xfrm>
            <a:off x="4826000" y="1185846"/>
            <a:ext cx="3874273" cy="2031325"/>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MOPITT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TERRA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4 days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Multispectral retrievals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 high sensitivity on surface land/day</a:t>
            </a:r>
            <a:endParaRPr lang="en-US" sz="1800" dirty="0">
              <a:solidFill>
                <a:srgbClr val="FFFF00"/>
              </a:solidFill>
              <a:latin typeface="Calibri"/>
              <a:ea typeface="+mn-ea"/>
              <a:cs typeface="+mn-cs"/>
            </a:endParaRPr>
          </a:p>
        </p:txBody>
      </p:sp>
      <p:sp>
        <p:nvSpPr>
          <p:cNvPr id="5" name="TextBox 4"/>
          <p:cNvSpPr txBox="1"/>
          <p:nvPr/>
        </p:nvSpPr>
        <p:spPr>
          <a:xfrm>
            <a:off x="830106" y="3684380"/>
            <a:ext cx="3132294" cy="2308324"/>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srgbClr val="FFFF00"/>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IASI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a:t>
            </a:r>
            <a:r>
              <a:rPr lang="en-US" sz="1800" dirty="0" err="1" smtClean="0">
                <a:solidFill>
                  <a:srgbClr val="FFFF00"/>
                </a:solidFill>
                <a:latin typeface="Calibri"/>
                <a:ea typeface="+mn-ea"/>
                <a:cs typeface="+mn-cs"/>
              </a:rPr>
              <a:t>MetOpA</a:t>
            </a:r>
            <a:r>
              <a:rPr lang="en-US" sz="1800" dirty="0" smtClean="0">
                <a:solidFill>
                  <a:srgbClr val="FFFF00"/>
                </a:solidFill>
                <a:latin typeface="Calibri"/>
                <a:ea typeface="+mn-ea"/>
                <a:cs typeface="+mn-cs"/>
              </a:rPr>
              <a:t>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1 day</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Only thermal infrared</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Sensitivity on upper PBL &amp;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mid troposphere</a:t>
            </a:r>
            <a:endParaRPr lang="en-US" sz="1800" dirty="0">
              <a:solidFill>
                <a:srgbClr val="FFFF00"/>
              </a:solidFill>
              <a:latin typeface="Calibri"/>
              <a:ea typeface="+mn-ea"/>
              <a:cs typeface="+mn-cs"/>
            </a:endParaRPr>
          </a:p>
        </p:txBody>
      </p:sp>
      <p:pic>
        <p:nvPicPr>
          <p:cNvPr id="6" name="Picture 5" descr="totcols.png"/>
          <p:cNvPicPr>
            <a:picLocks noChangeAspect="1"/>
          </p:cNvPicPr>
          <p:nvPr/>
        </p:nvPicPr>
        <p:blipFill rotWithShape="1">
          <a:blip r:embed="rId3">
            <a:extLst>
              <a:ext uri="{28A0092B-C50C-407E-A947-70E740481C1C}">
                <a14:useLocalDpi xmlns:a14="http://schemas.microsoft.com/office/drawing/2010/main" val="0"/>
              </a:ext>
            </a:extLst>
          </a:blip>
          <a:srcRect t="46758"/>
          <a:stretch/>
        </p:blipFill>
        <p:spPr>
          <a:xfrm>
            <a:off x="4432300" y="3467101"/>
            <a:ext cx="4711700" cy="2997792"/>
          </a:xfrm>
          <a:prstGeom prst="rect">
            <a:avLst/>
          </a:prstGeom>
        </p:spPr>
      </p:pic>
      <p:sp>
        <p:nvSpPr>
          <p:cNvPr id="8" name="Title 1"/>
          <p:cNvSpPr txBox="1">
            <a:spLocks/>
          </p:cNvSpPr>
          <p:nvPr/>
        </p:nvSpPr>
        <p:spPr>
          <a:xfrm>
            <a:off x="457200" y="38100"/>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endParaRPr lang="en-US" dirty="0">
              <a:solidFill>
                <a:prstClr val="white"/>
              </a:solidFill>
              <a:latin typeface="Calibri"/>
            </a:endParaRPr>
          </a:p>
        </p:txBody>
      </p:sp>
      <p:sp>
        <p:nvSpPr>
          <p:cNvPr id="9" name="Title 1"/>
          <p:cNvSpPr txBox="1">
            <a:spLocks/>
          </p:cNvSpPr>
          <p:nvPr/>
        </p:nvSpPr>
        <p:spPr>
          <a:xfrm>
            <a:off x="609600" y="55036"/>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r>
              <a:rPr lang="en-US" dirty="0" smtClean="0">
                <a:solidFill>
                  <a:prstClr val="white"/>
                </a:solidFill>
                <a:latin typeface="Calibri"/>
              </a:rPr>
              <a:t>CAM/</a:t>
            </a:r>
            <a:r>
              <a:rPr lang="en-US" dirty="0" err="1" smtClean="0">
                <a:solidFill>
                  <a:prstClr val="white"/>
                </a:solidFill>
                <a:latin typeface="Calibri"/>
              </a:rPr>
              <a:t>Chem</a:t>
            </a:r>
            <a:r>
              <a:rPr lang="en-US" dirty="0" smtClean="0">
                <a:solidFill>
                  <a:prstClr val="white"/>
                </a:solidFill>
                <a:latin typeface="Calibri"/>
              </a:rPr>
              <a:t> Chemical DA System</a:t>
            </a:r>
            <a:endParaRPr lang="en-US" dirty="0">
              <a:solidFill>
                <a:prstClr val="white"/>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125</a:t>
            </a:fld>
            <a:endParaRPr lang="en-US">
              <a:solidFill>
                <a:prstClr val="black">
                  <a:tint val="75000"/>
                </a:prstClr>
              </a:solidFill>
              <a:latin typeface="Calibri"/>
            </a:endParaRPr>
          </a:p>
        </p:txBody>
      </p:sp>
    </p:spTree>
    <p:extLst>
      <p:ext uri="{BB962C8B-B14F-4D97-AF65-F5344CB8AC3E}">
        <p14:creationId xmlns:p14="http://schemas.microsoft.com/office/powerpoint/2010/main" val="68802800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439930" y="995674"/>
            <a:ext cx="335635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Control run:</a:t>
            </a:r>
            <a:r>
              <a:rPr lang="en-US" sz="1800" dirty="0" smtClean="0">
                <a:solidFill>
                  <a:srgbClr val="FFFF00"/>
                </a:solidFill>
                <a:latin typeface="Calibri"/>
                <a:ea typeface="+mn-ea"/>
                <a:cs typeface="+mn-cs"/>
              </a:rPr>
              <a:t> Met Only assimilated</a:t>
            </a:r>
            <a:endParaRPr lang="en-US" sz="1800" dirty="0">
              <a:solidFill>
                <a:srgbClr val="FFFF00"/>
              </a:solidFill>
              <a:latin typeface="Calibri"/>
              <a:ea typeface="+mn-ea"/>
              <a:cs typeface="+mn-cs"/>
            </a:endParaRPr>
          </a:p>
        </p:txBody>
      </p:sp>
      <p:sp>
        <p:nvSpPr>
          <p:cNvPr id="6" name="TextBox 5"/>
          <p:cNvSpPr txBox="1"/>
          <p:nvPr/>
        </p:nvSpPr>
        <p:spPr>
          <a:xfrm>
            <a:off x="4846351" y="996964"/>
            <a:ext cx="3898498"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MOPITT run:</a:t>
            </a:r>
            <a:r>
              <a:rPr lang="en-US" sz="1800" dirty="0" smtClean="0">
                <a:solidFill>
                  <a:srgbClr val="FFFF00"/>
                </a:solidFill>
                <a:latin typeface="Calibri"/>
                <a:ea typeface="+mn-ea"/>
                <a:cs typeface="+mn-cs"/>
              </a:rPr>
              <a:t> Met + MOPITT assimilated</a:t>
            </a:r>
            <a:endParaRPr lang="en-US" sz="1800" dirty="0">
              <a:solidFill>
                <a:srgbClr val="FFFF00"/>
              </a:solidFill>
              <a:latin typeface="Calibri"/>
              <a:ea typeface="+mn-ea"/>
              <a:cs typeface="+mn-cs"/>
            </a:endParaRPr>
          </a:p>
        </p:txBody>
      </p:sp>
      <p:sp>
        <p:nvSpPr>
          <p:cNvPr id="7" name="TextBox 6"/>
          <p:cNvSpPr txBox="1"/>
          <p:nvPr/>
        </p:nvSpPr>
        <p:spPr>
          <a:xfrm>
            <a:off x="568786" y="3696735"/>
            <a:ext cx="310523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IASI run:</a:t>
            </a:r>
            <a:r>
              <a:rPr lang="en-US" sz="1800" dirty="0" smtClean="0">
                <a:solidFill>
                  <a:srgbClr val="FFFF00"/>
                </a:solidFill>
                <a:latin typeface="Calibri"/>
                <a:ea typeface="+mn-ea"/>
                <a:cs typeface="+mn-cs"/>
              </a:rPr>
              <a:t> Met + IASI assimilated</a:t>
            </a:r>
            <a:endParaRPr lang="en-US" sz="1800" dirty="0">
              <a:solidFill>
                <a:srgbClr val="FFFF00"/>
              </a:solidFill>
              <a:latin typeface="Calibri"/>
              <a:ea typeface="+mn-ea"/>
              <a:cs typeface="+mn-cs"/>
            </a:endParaRPr>
          </a:p>
        </p:txBody>
      </p:sp>
      <p:sp>
        <p:nvSpPr>
          <p:cNvPr id="8" name="TextBox 7"/>
          <p:cNvSpPr txBox="1"/>
          <p:nvPr/>
        </p:nvSpPr>
        <p:spPr>
          <a:xfrm>
            <a:off x="4648507" y="3696735"/>
            <a:ext cx="4513901"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Combined run:</a:t>
            </a:r>
            <a:r>
              <a:rPr lang="en-US" sz="1800" dirty="0" smtClean="0">
                <a:solidFill>
                  <a:srgbClr val="FFFF00"/>
                </a:solidFill>
                <a:latin typeface="Calibri"/>
                <a:ea typeface="+mn-ea"/>
                <a:cs typeface="+mn-cs"/>
              </a:rPr>
              <a:t> Met + MOP+ IASI assimilated</a:t>
            </a:r>
            <a:endParaRPr lang="en-US" sz="1800" dirty="0">
              <a:solidFill>
                <a:srgbClr val="FFFF00"/>
              </a:solidFill>
              <a:latin typeface="Calibri"/>
              <a:ea typeface="+mn-ea"/>
              <a:cs typeface="+mn-cs"/>
            </a:endParaRPr>
          </a:p>
        </p:txBody>
      </p:sp>
      <p:pic>
        <p:nvPicPr>
          <p:cNvPr id="9" name="Picture 8" descr="0731_ME_NC.png"/>
          <p:cNvPicPr>
            <a:picLocks noChangeAspect="1"/>
          </p:cNvPicPr>
          <p:nvPr/>
        </p:nvPicPr>
        <p:blipFill rotWithShape="1">
          <a:blip r:embed="rId3">
            <a:extLst>
              <a:ext uri="{28A0092B-C50C-407E-A947-70E740481C1C}">
                <a14:useLocalDpi xmlns:a14="http://schemas.microsoft.com/office/drawing/2010/main" val="0"/>
              </a:ext>
            </a:extLst>
          </a:blip>
          <a:srcRect l="50634" t="7898" r="11224" b="49054"/>
          <a:stretch/>
        </p:blipFill>
        <p:spPr>
          <a:xfrm>
            <a:off x="373967" y="1365006"/>
            <a:ext cx="3487676" cy="2176459"/>
          </a:xfrm>
          <a:prstGeom prst="rect">
            <a:avLst/>
          </a:prstGeom>
        </p:spPr>
      </p:pic>
      <p:pic>
        <p:nvPicPr>
          <p:cNvPr id="10" name="Picture 9" descr="0731_MEMO_NC.png"/>
          <p:cNvPicPr>
            <a:picLocks noChangeAspect="1"/>
          </p:cNvPicPr>
          <p:nvPr/>
        </p:nvPicPr>
        <p:blipFill rotWithShape="1">
          <a:blip r:embed="rId4">
            <a:extLst>
              <a:ext uri="{28A0092B-C50C-407E-A947-70E740481C1C}">
                <a14:useLocalDpi xmlns:a14="http://schemas.microsoft.com/office/drawing/2010/main" val="0"/>
              </a:ext>
            </a:extLst>
          </a:blip>
          <a:srcRect l="50636" t="7377" r="11021" b="49147"/>
          <a:stretch/>
        </p:blipFill>
        <p:spPr>
          <a:xfrm>
            <a:off x="5008391" y="1366296"/>
            <a:ext cx="3506082" cy="2198144"/>
          </a:xfrm>
          <a:prstGeom prst="rect">
            <a:avLst/>
          </a:prstGeom>
        </p:spPr>
      </p:pic>
      <p:pic>
        <p:nvPicPr>
          <p:cNvPr id="11" name="Picture 10" descr="0731_MEIA_NC.png"/>
          <p:cNvPicPr>
            <a:picLocks noChangeAspect="1"/>
          </p:cNvPicPr>
          <p:nvPr/>
        </p:nvPicPr>
        <p:blipFill rotWithShape="1">
          <a:blip r:embed="rId5">
            <a:extLst>
              <a:ext uri="{28A0092B-C50C-407E-A947-70E740481C1C}">
                <a14:useLocalDpi xmlns:a14="http://schemas.microsoft.com/office/drawing/2010/main" val="0"/>
              </a:ext>
            </a:extLst>
          </a:blip>
          <a:srcRect l="50837" t="7170" r="11021" b="49147"/>
          <a:stretch/>
        </p:blipFill>
        <p:spPr>
          <a:xfrm>
            <a:off x="347285" y="4066067"/>
            <a:ext cx="3487674" cy="2208548"/>
          </a:xfrm>
          <a:prstGeom prst="rect">
            <a:avLst/>
          </a:prstGeom>
        </p:spPr>
      </p:pic>
      <p:pic>
        <p:nvPicPr>
          <p:cNvPr id="12" name="Picture 11" descr="0731_MEMOIA_NC.png"/>
          <p:cNvPicPr>
            <a:picLocks noChangeAspect="1"/>
          </p:cNvPicPr>
          <p:nvPr/>
        </p:nvPicPr>
        <p:blipFill rotWithShape="1">
          <a:blip r:embed="rId6">
            <a:extLst>
              <a:ext uri="{28A0092B-C50C-407E-A947-70E740481C1C}">
                <a14:useLocalDpi xmlns:a14="http://schemas.microsoft.com/office/drawing/2010/main" val="0"/>
              </a:ext>
            </a:extLst>
          </a:blip>
          <a:srcRect l="50837" t="7171" r="11021" b="48509"/>
          <a:stretch/>
        </p:blipFill>
        <p:spPr>
          <a:xfrm>
            <a:off x="5026798" y="4066067"/>
            <a:ext cx="3487675" cy="2240785"/>
          </a:xfrm>
          <a:prstGeom prst="rect">
            <a:avLst/>
          </a:prstGeom>
        </p:spPr>
      </p:pic>
      <p:sp>
        <p:nvSpPr>
          <p:cNvPr id="14" name="Title 1"/>
          <p:cNvSpPr txBox="1">
            <a:spLocks noGrp="1"/>
          </p:cNvSpPr>
          <p:nvPr>
            <p:ph type="title"/>
          </p:nvPr>
        </p:nvSpPr>
        <p:spPr>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CAM/</a:t>
            </a:r>
            <a:r>
              <a:rPr lang="en-US" dirty="0" err="1" smtClean="0"/>
              <a:t>Chem</a:t>
            </a:r>
            <a:r>
              <a:rPr lang="en-US" dirty="0" smtClean="0"/>
              <a:t> Chemical DA System</a:t>
            </a:r>
            <a:endParaRPr lang="en-US" dirty="0"/>
          </a:p>
        </p:txBody>
      </p:sp>
      <p:sp>
        <p:nvSpPr>
          <p:cNvPr id="15" name="Footer Placeholder 14"/>
          <p:cNvSpPr>
            <a:spLocks noGrp="1"/>
          </p:cNvSpPr>
          <p:nvPr>
            <p:ph type="ftr" sz="quarter" idx="11"/>
          </p:nvPr>
        </p:nvSpPr>
        <p:spPr/>
        <p:txBody>
          <a:bodyPr/>
          <a:lstStyle/>
          <a:p>
            <a:r>
              <a:rPr lang="fr-FR" smtClean="0">
                <a:solidFill>
                  <a:prstClr val="black">
                    <a:tint val="75000"/>
                  </a:prstClr>
                </a:solidFill>
                <a:latin typeface="Calibri"/>
              </a:rPr>
              <a:t>CAHMDA VII Tutorial, 20 Aug. 2017</a:t>
            </a:r>
            <a:endParaRPr lang="en-US">
              <a:solidFill>
                <a:prstClr val="black">
                  <a:tint val="75000"/>
                </a:prstClr>
              </a:solidFill>
              <a:latin typeface="Calibri"/>
            </a:endParaRPr>
          </a:p>
        </p:txBody>
      </p:sp>
      <p:sp>
        <p:nvSpPr>
          <p:cNvPr id="16" name="Slide Number Placeholder 1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126</a:t>
            </a:fld>
            <a:endParaRPr lang="en-US">
              <a:solidFill>
                <a:prstClr val="black">
                  <a:tint val="75000"/>
                </a:prstClr>
              </a:solidFill>
              <a:latin typeface="Calibri"/>
            </a:endParaRPr>
          </a:p>
        </p:txBody>
      </p:sp>
    </p:spTree>
    <p:extLst>
      <p:ext uri="{BB962C8B-B14F-4D97-AF65-F5344CB8AC3E}">
        <p14:creationId xmlns:p14="http://schemas.microsoft.com/office/powerpoint/2010/main" val="14343066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620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CAHMDA VII Tutorial, 20 Aug. 2017</a:t>
            </a:r>
            <a:endParaRPr lang="en-US" dirty="0"/>
          </a:p>
        </p:txBody>
      </p:sp>
      <p:sp>
        <p:nvSpPr>
          <p:cNvPr id="11" name="Slide Number Placeholder 10"/>
          <p:cNvSpPr>
            <a:spLocks noGrp="1"/>
          </p:cNvSpPr>
          <p:nvPr>
            <p:ph type="sldNum" sz="quarter" idx="4"/>
          </p:nvPr>
        </p:nvSpPr>
        <p:spPr>
          <a:xfrm>
            <a:off x="6553200" y="6356350"/>
            <a:ext cx="2133600" cy="365125"/>
          </a:xfrm>
        </p:spPr>
        <p:txBody>
          <a:bodyPr/>
          <a:lstStyle/>
          <a:p>
            <a:fld id="{1DCE4C99-821D-0A43-B0D2-0BA6C4E4E578}" type="slidenum">
              <a:rPr lang="en-US" smtClean="0"/>
              <a:t>127</a:t>
            </a:fld>
            <a:endParaRPr lang="en-US" dirty="0"/>
          </a:p>
        </p:txBody>
      </p:sp>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4"/>
              </a:rPr>
              <a:t>www.image.ucar.edu</a:t>
            </a:r>
            <a:r>
              <a:rPr lang="en-US" sz="3200" dirty="0">
                <a:hlinkClick r:id="rId4"/>
              </a:rPr>
              <a:t>/DAReS/</a:t>
            </a:r>
            <a:r>
              <a:rPr lang="en-US" sz="3200" dirty="0" smtClean="0">
                <a:hlinkClick r:id="rId4"/>
              </a:rPr>
              <a:t>DART</a:t>
            </a:r>
            <a:endParaRPr lang="en-US" sz="3200" dirty="0" smtClean="0"/>
          </a:p>
          <a:p>
            <a:pPr eaLnBrk="1" hangingPunct="1">
              <a:spcBef>
                <a:spcPct val="20000"/>
              </a:spcBef>
            </a:pPr>
            <a:r>
              <a:rPr lang="en-US" sz="3200" dirty="0" err="1" smtClean="0"/>
              <a:t>dart@ucar.edu</a:t>
            </a:r>
            <a:endParaRPr lang="en-US" sz="3200" dirty="0"/>
          </a:p>
        </p:txBody>
      </p:sp>
      <p:pic>
        <p:nvPicPr>
          <p:cNvPr id="12" name="Picture 11" descr="DARTYellowWhi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668" y="934720"/>
            <a:ext cx="6344532" cy="1874520"/>
          </a:xfrm>
          <a:prstGeom prst="rect">
            <a:avLst/>
          </a:prstGeom>
        </p:spPr>
      </p:pic>
    </p:spTree>
    <p:extLst>
      <p:ext uri="{BB962C8B-B14F-4D97-AF65-F5344CB8AC3E}">
        <p14:creationId xmlns:p14="http://schemas.microsoft.com/office/powerpoint/2010/main" val="4046178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7"/>
          <p:cNvSpPr>
            <a:spLocks noChangeArrowheads="1"/>
          </p:cNvSpPr>
          <p:nvPr/>
        </p:nvSpPr>
        <p:spPr bwMode="auto">
          <a:xfrm>
            <a:off x="457200" y="4800600"/>
            <a:ext cx="8153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Use sample mean</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and sample standard deviation </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to determine a corresponding continuous distribution</a:t>
            </a:r>
          </a:p>
        </p:txBody>
      </p:sp>
      <p:sp>
        <p:nvSpPr>
          <p:cNvPr id="6247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2473"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pic>
        <p:nvPicPr>
          <p:cNvPr id="62474" name="Picture 6" descr="new05_f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1827213"/>
            <a:ext cx="6581775"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62466" name="Object 2"/>
          <p:cNvGraphicFramePr>
            <a:graphicFrameLocks noChangeAspect="1"/>
          </p:cNvGraphicFramePr>
          <p:nvPr/>
        </p:nvGraphicFramePr>
        <p:xfrm>
          <a:off x="2781300" y="4629150"/>
          <a:ext cx="1371600" cy="765175"/>
        </p:xfrm>
        <a:graphic>
          <a:graphicData uri="http://schemas.openxmlformats.org/presentationml/2006/ole">
            <mc:AlternateContent xmlns:mc="http://schemas.openxmlformats.org/markup-compatibility/2006">
              <mc:Choice xmlns:v="urn:schemas-microsoft-com:vml" Requires="v">
                <p:oleObj spid="_x0000_s34059" name="Equation" r:id="rId5" imgW="774700" imgH="431800" progId="Equation.3">
                  <p:embed/>
                </p:oleObj>
              </mc:Choice>
              <mc:Fallback>
                <p:oleObj name="Equation" r:id="rId5" imgW="7747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4629150"/>
                        <a:ext cx="1371600" cy="765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7" name="Object 3"/>
          <p:cNvGraphicFramePr>
            <a:graphicFrameLocks noChangeAspect="1"/>
          </p:cNvGraphicFramePr>
          <p:nvPr/>
        </p:nvGraphicFramePr>
        <p:xfrm>
          <a:off x="4267200" y="5067300"/>
          <a:ext cx="2576513" cy="746125"/>
        </p:xfrm>
        <a:graphic>
          <a:graphicData uri="http://schemas.openxmlformats.org/presentationml/2006/ole">
            <mc:AlternateContent xmlns:mc="http://schemas.openxmlformats.org/markup-compatibility/2006">
              <mc:Choice xmlns:v="urn:schemas-microsoft-com:vml" Requires="v">
                <p:oleObj spid="_x0000_s34060" name="Equation" r:id="rId7" imgW="1663700" imgH="482600" progId="Equation.3">
                  <p:embed/>
                </p:oleObj>
              </mc:Choice>
              <mc:Fallback>
                <p:oleObj name="Equation" r:id="rId7" imgW="16637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067300"/>
                        <a:ext cx="2576513" cy="746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6553200" y="5638800"/>
          <a:ext cx="2071688" cy="515938"/>
        </p:xfrm>
        <a:graphic>
          <a:graphicData uri="http://schemas.openxmlformats.org/presentationml/2006/ole">
            <mc:AlternateContent xmlns:mc="http://schemas.openxmlformats.org/markup-compatibility/2006">
              <mc:Choice xmlns:v="urn:schemas-microsoft-com:vml" Requires="v">
                <p:oleObj spid="_x0000_s34061" name="Equation" r:id="rId9" imgW="914400" imgH="228600" progId="Equation.DSMT4">
                  <p:embed/>
                </p:oleObj>
              </mc:Choice>
              <mc:Fallback>
                <p:oleObj name="Equation" r:id="rId9" imgW="9144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5638800"/>
                        <a:ext cx="2071688" cy="51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13</a:t>
            </a:fld>
            <a:endParaRPr lang="en-US" dirty="0"/>
          </a:p>
        </p:txBody>
      </p:sp>
    </p:spTree>
    <p:extLst>
      <p:ext uri="{BB962C8B-B14F-4D97-AF65-F5344CB8AC3E}">
        <p14:creationId xmlns:p14="http://schemas.microsoft.com/office/powerpoint/2010/main" val="3116920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4517"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a:t>
            </a:r>
          </a:p>
        </p:txBody>
      </p:sp>
      <p:pic>
        <p:nvPicPr>
          <p:cNvPr id="64518" name="Picture 5" descr="new07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14</a:t>
            </a:fld>
            <a:endParaRPr lang="en-US" dirty="0"/>
          </a:p>
        </p:txBody>
      </p:sp>
    </p:spTree>
    <p:extLst>
      <p:ext uri="{BB962C8B-B14F-4D97-AF65-F5344CB8AC3E}">
        <p14:creationId xmlns:p14="http://schemas.microsoft.com/office/powerpoint/2010/main" val="3096619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6565" name="Rectangle 4"/>
          <p:cNvSpPr>
            <a:spLocks noGrp="1" noChangeArrowheads="1"/>
          </p:cNvSpPr>
          <p:nvPr>
            <p:ph type="body" sz="half" idx="2"/>
          </p:nvPr>
        </p:nvSpPr>
        <p:spPr>
          <a:xfrm>
            <a:off x="381000" y="1371600"/>
            <a:ext cx="8229600" cy="1524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 ,</a:t>
            </a:r>
          </a:p>
          <a:p>
            <a:pPr marL="0" indent="0">
              <a:spcBef>
                <a:spcPct val="0"/>
              </a:spcBef>
              <a:buNone/>
            </a:pPr>
            <a:r>
              <a:rPr lang="en-US" sz="2000" dirty="0">
                <a:latin typeface="Arial" charset="0"/>
                <a:ea typeface="ＭＳ Ｐゴシック" charset="0"/>
                <a:cs typeface="ＭＳ Ｐゴシック" charset="0"/>
              </a:rPr>
              <a:t>advance each member to time t</a:t>
            </a:r>
            <a:r>
              <a:rPr lang="en-US" sz="2000" baseline="-25000" dirty="0">
                <a:latin typeface="Arial" charset="0"/>
                <a:ea typeface="ＭＳ Ｐゴシック" charset="0"/>
                <a:cs typeface="ＭＳ Ｐゴシック" charset="0"/>
              </a:rPr>
              <a:t>2 </a:t>
            </a:r>
            <a:r>
              <a:rPr lang="en-US" sz="2000" dirty="0">
                <a:latin typeface="Arial" charset="0"/>
                <a:ea typeface="ＭＳ Ｐゴシック" charset="0"/>
                <a:cs typeface="ＭＳ Ｐゴシック" charset="0"/>
              </a:rPr>
              <a:t>with model, T</a:t>
            </a:r>
            <a:r>
              <a:rPr lang="en-US" sz="2000" baseline="-17000" dirty="0">
                <a:latin typeface="Arial" charset="0"/>
                <a:ea typeface="ＭＳ Ｐゴシック" charset="0"/>
                <a:cs typeface="ＭＳ Ｐゴシック" charset="0"/>
              </a:rPr>
              <a:t>2,n</a:t>
            </a:r>
            <a:r>
              <a:rPr lang="en-US" sz="2000" dirty="0">
                <a:latin typeface="Arial" charset="0"/>
                <a:ea typeface="ＭＳ Ｐゴシック" charset="0"/>
                <a:cs typeface="ＭＳ Ｐゴシック" charset="0"/>
              </a:rPr>
              <a:t> = L(T</a:t>
            </a:r>
            <a:r>
              <a:rPr lang="en-US" sz="2000" baseline="-17000" dirty="0">
                <a:latin typeface="Arial" charset="0"/>
                <a:ea typeface="ＭＳ Ｐゴシック" charset="0"/>
                <a:cs typeface="ＭＳ Ｐゴシック" charset="0"/>
              </a:rPr>
              <a:t>1, n</a:t>
            </a:r>
            <a:r>
              <a:rPr lang="en-US" sz="2000" dirty="0">
                <a:latin typeface="Arial" charset="0"/>
                <a:ea typeface="ＭＳ Ｐゴシック" charset="0"/>
                <a:cs typeface="ＭＳ Ｐゴシック" charset="0"/>
              </a:rPr>
              <a:t>)  n = 1, …,N .</a:t>
            </a:r>
          </a:p>
        </p:txBody>
      </p:sp>
      <p:pic>
        <p:nvPicPr>
          <p:cNvPr id="66566" name="Picture 6" descr="new07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15</a:t>
            </a:fld>
            <a:endParaRPr lang="en-US" dirty="0"/>
          </a:p>
        </p:txBody>
      </p:sp>
    </p:spTree>
    <p:extLst>
      <p:ext uri="{BB962C8B-B14F-4D97-AF65-F5344CB8AC3E}">
        <p14:creationId xmlns:p14="http://schemas.microsoft.com/office/powerpoint/2010/main" val="1526639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8613" name="Rectangle 4"/>
          <p:cNvSpPr>
            <a:spLocks noGrp="1" noChangeArrowheads="1"/>
          </p:cNvSpPr>
          <p:nvPr>
            <p:ph type="body" sz="half" idx="2"/>
          </p:nvPr>
        </p:nvSpPr>
        <p:spPr>
          <a:xfrm>
            <a:off x="381000" y="1371600"/>
            <a:ext cx="8153400" cy="1524000"/>
          </a:xfrm>
          <a:noFill/>
        </p:spPr>
        <p:txBody>
          <a:bodyPr/>
          <a:lstStyle/>
          <a:p>
            <a:pPr marL="0" indent="0">
              <a:spcBef>
                <a:spcPct val="0"/>
              </a:spcBef>
              <a:buNone/>
            </a:pPr>
            <a:r>
              <a:rPr lang="en-US" sz="2000" dirty="0">
                <a:latin typeface="Arial" charset="0"/>
                <a:ea typeface="ＭＳ Ｐゴシック" charset="0"/>
                <a:cs typeface="ＭＳ Ｐゴシック" charset="0"/>
              </a:rPr>
              <a:t>Same as advancing continuous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at time t</a:t>
            </a:r>
            <a:r>
              <a:rPr lang="en-US" sz="2000" baseline="-25000" dirty="0">
                <a:latin typeface="Arial" charset="0"/>
                <a:ea typeface="ＭＳ Ｐゴシック" charset="0"/>
                <a:cs typeface="ＭＳ Ｐゴシック" charset="0"/>
              </a:rPr>
              <a:t>1 </a:t>
            </a:r>
            <a:r>
              <a:rPr lang="en-US" sz="2000" dirty="0">
                <a:latin typeface="Arial" charset="0"/>
                <a:ea typeface="ＭＳ Ｐゴシック" charset="0"/>
                <a:cs typeface="ＭＳ Ｐゴシック" charset="0"/>
              </a:rPr>
              <a:t>…</a:t>
            </a:r>
          </a:p>
          <a:p>
            <a:pPr marL="0" indent="0">
              <a:spcBef>
                <a:spcPct val="0"/>
              </a:spcBef>
            </a:pPr>
            <a:endParaRPr lang="en-US" sz="2000" dirty="0">
              <a:latin typeface="Arial" charset="0"/>
              <a:ea typeface="ＭＳ Ｐゴシック" charset="0"/>
              <a:cs typeface="ＭＳ Ｐゴシック" charset="0"/>
            </a:endParaRPr>
          </a:p>
        </p:txBody>
      </p:sp>
      <p:pic>
        <p:nvPicPr>
          <p:cNvPr id="68614" name="Picture 6" descr="new07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16</a:t>
            </a:fld>
            <a:endParaRPr lang="en-US" dirty="0"/>
          </a:p>
        </p:txBody>
      </p:sp>
    </p:spTree>
    <p:extLst>
      <p:ext uri="{BB962C8B-B14F-4D97-AF65-F5344CB8AC3E}">
        <p14:creationId xmlns:p14="http://schemas.microsoft.com/office/powerpoint/2010/main" val="4058251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new07_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txBox="1">
            <a:spLocks noChangeArrowheads="1"/>
          </p:cNvSpPr>
          <p:nvPr/>
        </p:nvSpPr>
        <p:spPr>
          <a:xfrm>
            <a:off x="381000" y="1371600"/>
            <a:ext cx="8153400" cy="1524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Same as advancing continuous </a:t>
            </a:r>
            <a:r>
              <a:rPr lang="en-US" sz="2000" dirty="0" err="1" smtClean="0">
                <a:solidFill>
                  <a:prstClr val="black"/>
                </a:solidFill>
                <a:latin typeface="Arial" charset="0"/>
                <a:ea typeface="ＭＳ Ｐゴシック" charset="0"/>
                <a:cs typeface="ＭＳ Ｐゴシック" charset="0"/>
              </a:rPr>
              <a:t>pdf</a:t>
            </a:r>
            <a:r>
              <a:rPr lang="en-US" sz="2000" dirty="0" smtClean="0">
                <a:solidFill>
                  <a:prstClr val="black"/>
                </a:solidFill>
                <a:latin typeface="Arial" charset="0"/>
                <a:ea typeface="ＭＳ Ｐゴシック" charset="0"/>
                <a:cs typeface="ＭＳ Ｐゴシック" charset="0"/>
              </a:rPr>
              <a:t> at time t</a:t>
            </a:r>
            <a:r>
              <a:rPr lang="en-US" sz="2000" baseline="-25000" dirty="0" smtClean="0">
                <a:solidFill>
                  <a:prstClr val="black"/>
                </a:solidFill>
                <a:latin typeface="Arial" charset="0"/>
                <a:ea typeface="ＭＳ Ｐゴシック" charset="0"/>
                <a:cs typeface="ＭＳ Ｐゴシック" charset="0"/>
              </a:rPr>
              <a:t>1</a:t>
            </a:r>
            <a:endParaRPr lang="en-US" sz="2000" dirty="0" smtClean="0">
              <a:solidFill>
                <a:prstClr val="black"/>
              </a:solidFill>
              <a:latin typeface="Arial" charset="0"/>
              <a:ea typeface="ＭＳ Ｐゴシック" charset="0"/>
              <a:cs typeface="ＭＳ Ｐゴシック" charset="0"/>
            </a:endParaRPr>
          </a:p>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to time t</a:t>
            </a:r>
            <a:r>
              <a:rPr lang="en-US" sz="2000" baseline="-25000" dirty="0" smtClean="0">
                <a:solidFill>
                  <a:prstClr val="black"/>
                </a:solidFill>
                <a:latin typeface="Arial" charset="0"/>
                <a:ea typeface="ＭＳ Ｐゴシック" charset="0"/>
                <a:cs typeface="ＭＳ Ｐゴシック" charset="0"/>
              </a:rPr>
              <a:t>2</a:t>
            </a:r>
            <a:r>
              <a:rPr lang="en-US" sz="2000" dirty="0" smtClean="0">
                <a:solidFill>
                  <a:prstClr val="black"/>
                </a:solidFill>
                <a:latin typeface="Arial" charset="0"/>
                <a:ea typeface="ＭＳ Ｐゴシック" charset="0"/>
                <a:cs typeface="ＭＳ Ｐゴシック" charset="0"/>
              </a:rPr>
              <a:t> with model L.</a:t>
            </a:r>
            <a:endParaRPr lang="en-US" sz="2000" dirty="0">
              <a:solidFill>
                <a:prstClr val="black"/>
              </a:solidFill>
              <a:latin typeface="Arial" charset="0"/>
              <a:ea typeface="ＭＳ Ｐゴシック" charset="0"/>
              <a:cs typeface="ＭＳ Ｐゴシック" charset="0"/>
            </a:endParaRPr>
          </a:p>
        </p:txBody>
      </p:sp>
      <p:sp>
        <p:nvSpPr>
          <p:cNvPr id="7"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17</a:t>
            </a:fld>
            <a:endParaRPr lang="en-US" dirty="0"/>
          </a:p>
        </p:txBody>
      </p:sp>
    </p:spTree>
    <p:extLst>
      <p:ext uri="{BB962C8B-B14F-4D97-AF65-F5344CB8AC3E}">
        <p14:creationId xmlns:p14="http://schemas.microsoft.com/office/powerpoint/2010/main" val="3899839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4" descr="new06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3"/>
          <p:cNvSpPr>
            <a:spLocks noGrp="1"/>
          </p:cNvSpPr>
          <p:nvPr>
            <p:ph type="title"/>
          </p:nvPr>
        </p:nvSpPr>
        <p:spPr>
          <a:xfrm>
            <a:off x="0" y="0"/>
            <a:ext cx="9144000" cy="685800"/>
          </a:xfrm>
        </p:spPr>
        <p:txBody>
          <a:bodyPr>
            <a:normAutofit fontScale="90000"/>
          </a:bodyPr>
          <a:lstStyle/>
          <a:p>
            <a:r>
              <a:rPr lang="en-US" sz="2400" dirty="0" smtClean="0">
                <a:effectLst/>
                <a:latin typeface="Arial"/>
                <a:cs typeface="Arial"/>
              </a:rPr>
              <a:t>One-Dimensional Ensemble </a:t>
            </a:r>
            <a:r>
              <a:rPr lang="en-US" sz="2400" dirty="0" err="1" smtClean="0">
                <a:effectLst/>
                <a:latin typeface="Arial"/>
                <a:cs typeface="Arial"/>
              </a:rPr>
              <a:t>Kalman</a:t>
            </a:r>
            <a:r>
              <a:rPr lang="en-US" sz="2400" dirty="0" smtClean="0">
                <a:effectLst/>
                <a:latin typeface="Arial"/>
                <a:cs typeface="Arial"/>
              </a:rPr>
              <a:t> Filter: Assimilating an Observation</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18</a:t>
            </a:fld>
            <a:endParaRPr lang="en-US" dirty="0"/>
          </a:p>
        </p:txBody>
      </p:sp>
    </p:spTree>
    <p:extLst>
      <p:ext uri="{BB962C8B-B14F-4D97-AF65-F5344CB8AC3E}">
        <p14:creationId xmlns:p14="http://schemas.microsoft.com/office/powerpoint/2010/main" val="1950619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new06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6"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Fit a Gaussian to the sample.</a:t>
            </a:r>
          </a:p>
        </p:txBody>
      </p:sp>
      <p:sp>
        <p:nvSpPr>
          <p:cNvPr id="8"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19</a:t>
            </a:fld>
            <a:endParaRPr lang="en-US" dirty="0"/>
          </a:p>
        </p:txBody>
      </p:sp>
    </p:spTree>
    <p:extLst>
      <p:ext uri="{BB962C8B-B14F-4D97-AF65-F5344CB8AC3E}">
        <p14:creationId xmlns:p14="http://schemas.microsoft.com/office/powerpoint/2010/main" val="3234887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25146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5" descr="new06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4"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Get the observation likelihood.</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20</a:t>
            </a:fld>
            <a:endParaRPr lang="en-US" dirty="0"/>
          </a:p>
        </p:txBody>
      </p:sp>
    </p:spTree>
    <p:extLst>
      <p:ext uri="{BB962C8B-B14F-4D97-AF65-F5344CB8AC3E}">
        <p14:creationId xmlns:p14="http://schemas.microsoft.com/office/powerpoint/2010/main" val="817635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new06_f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2"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Compute the continuous posterior PDF.</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21</a:t>
            </a:fld>
            <a:endParaRPr lang="en-US" dirty="0"/>
          </a:p>
        </p:txBody>
      </p:sp>
    </p:spTree>
    <p:extLst>
      <p:ext uri="{BB962C8B-B14F-4D97-AF65-F5344CB8AC3E}">
        <p14:creationId xmlns:p14="http://schemas.microsoft.com/office/powerpoint/2010/main" val="30479365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5" descr="new06_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0"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Use a deterministic algorithm to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adjust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22</a:t>
            </a:fld>
            <a:endParaRPr lang="en-US" dirty="0"/>
          </a:p>
        </p:txBody>
      </p:sp>
    </p:spTree>
    <p:extLst>
      <p:ext uri="{BB962C8B-B14F-4D97-AF65-F5344CB8AC3E}">
        <p14:creationId xmlns:p14="http://schemas.microsoft.com/office/powerpoint/2010/main" val="2105305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5" descr="new06_f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948"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23</a:t>
            </a:fld>
            <a:endParaRPr lang="en-US" dirty="0"/>
          </a:p>
        </p:txBody>
      </p:sp>
    </p:spTree>
    <p:extLst>
      <p:ext uri="{BB962C8B-B14F-4D97-AF65-F5344CB8AC3E}">
        <p14:creationId xmlns:p14="http://schemas.microsoft.com/office/powerpoint/2010/main" val="25537357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5" descr="new06_f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6"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a:p>
            <a:pPr marL="0" indent="0" eaLnBrk="1" hangingPunct="1">
              <a:buNone/>
            </a:pPr>
            <a:r>
              <a:rPr lang="en-US" sz="2200" dirty="0">
                <a:latin typeface="Arial" charset="0"/>
                <a:ea typeface="ＭＳ Ｐゴシック" charset="0"/>
                <a:cs typeface="ＭＳ Ｐゴシック" charset="0"/>
              </a:rPr>
              <a:t>Second, linearly contract to have the exact variance of the posterior.</a:t>
            </a:r>
          </a:p>
          <a:p>
            <a:pPr marL="0" indent="0" eaLnBrk="1" hangingPunct="1">
              <a:buNone/>
            </a:pPr>
            <a:r>
              <a:rPr lang="en-US" sz="2200" dirty="0">
                <a:latin typeface="Arial" charset="0"/>
                <a:ea typeface="ＭＳ Ｐゴシック" charset="0"/>
                <a:cs typeface="ＭＳ Ｐゴシック" charset="0"/>
              </a:rPr>
              <a:t>		Sample statistics are identical to </a:t>
            </a:r>
            <a:r>
              <a:rPr lang="en-US" sz="2200" dirty="0" err="1">
                <a:latin typeface="Arial" charset="0"/>
                <a:ea typeface="ＭＳ Ｐゴシック" charset="0"/>
                <a:cs typeface="ＭＳ Ｐゴシック" charset="0"/>
              </a:rPr>
              <a:t>Kalman</a:t>
            </a:r>
            <a:r>
              <a:rPr lang="en-US" sz="2200" dirty="0">
                <a:latin typeface="Arial" charset="0"/>
                <a:ea typeface="ＭＳ Ｐゴシック" charset="0"/>
                <a:cs typeface="ＭＳ Ｐゴシック" charset="0"/>
              </a:rPr>
              <a:t> filter.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24</a:t>
            </a:fld>
            <a:endParaRPr lang="en-US" dirty="0"/>
          </a:p>
        </p:txBody>
      </p:sp>
    </p:spTree>
    <p:extLst>
      <p:ext uri="{BB962C8B-B14F-4D97-AF65-F5344CB8AC3E}">
        <p14:creationId xmlns:p14="http://schemas.microsoft.com/office/powerpoint/2010/main" val="1544136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25</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solidFill>
                  <a:schemeClr val="bg1">
                    <a:lumMod val="65000"/>
                  </a:schemeClr>
                </a:solidFill>
                <a:latin typeface="Calibri" charset="0"/>
                <a:ea typeface="Calibri" charset="0"/>
                <a:cs typeface="Calibri" charset="0"/>
              </a:rPr>
              <a:t>Ensemble </a:t>
            </a:r>
            <a:r>
              <a:rPr lang="en-US" dirty="0" err="1" smtClean="0">
                <a:solidFill>
                  <a:schemeClr val="bg1">
                    <a:lumMod val="65000"/>
                  </a:schemeClr>
                </a:solidFill>
                <a:latin typeface="Calibri" charset="0"/>
                <a:ea typeface="Calibri" charset="0"/>
                <a:cs typeface="Calibri" charset="0"/>
              </a:rPr>
              <a:t>Kalman</a:t>
            </a:r>
            <a:r>
              <a:rPr lang="en-US" dirty="0" smtClean="0">
                <a:solidFill>
                  <a:schemeClr val="bg1">
                    <a:lumMod val="65000"/>
                  </a:schemeClr>
                </a:solidFill>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386611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latin typeface="Arial"/>
                <a:cs typeface="Arial"/>
              </a:rPr>
              <a:t>One observed, one unobserved variable.</a:t>
            </a:r>
            <a:endParaRPr lang="en-US" sz="2400" dirty="0">
              <a:latin typeface="Arial"/>
              <a:cs typeface="Arial"/>
            </a:endParaRPr>
          </a:p>
        </p:txBody>
      </p:sp>
      <p:sp>
        <p:nvSpPr>
          <p:cNvPr id="12" name="Rectangle 3"/>
          <p:cNvSpPr txBox="1">
            <a:spLocks noChangeArrowheads="1"/>
          </p:cNvSpPr>
          <p:nvPr/>
        </p:nvSpPr>
        <p:spPr>
          <a:xfrm>
            <a:off x="399802" y="1608604"/>
            <a:ext cx="8513430" cy="3416320"/>
          </a:xfrm>
          <a:prstGeom prst="rect">
            <a:avLst/>
          </a:prstGeom>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400" dirty="0" smtClean="0">
                <a:solidFill>
                  <a:prstClr val="black"/>
                </a:solidFill>
                <a:latin typeface="Calibri"/>
                <a:ea typeface="ＭＳ Ｐゴシック" charset="0"/>
                <a:cs typeface="ＭＳ Ｐゴシック" charset="0"/>
              </a:rPr>
              <a:t>So far, we have a known                                                        observation likelihood for a single variable.</a:t>
            </a:r>
            <a:br>
              <a:rPr lang="en-US" sz="2400" dirty="0" smtClean="0">
                <a:solidFill>
                  <a:prstClr val="black"/>
                </a:solidFill>
                <a:latin typeface="Calibri"/>
                <a:ea typeface="ＭＳ Ｐゴシック" charset="0"/>
                <a:cs typeface="ＭＳ Ｐゴシック" charset="0"/>
              </a:rPr>
            </a:b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Now, suppose the  model state has an additional variable,</a:t>
            </a:r>
          </a:p>
          <a:p>
            <a:pPr marL="0" indent="0" fontAlgn="auto">
              <a:lnSpc>
                <a:spcPct val="130000"/>
              </a:lnSpc>
              <a:spcAft>
                <a:spcPts val="0"/>
              </a:spcAft>
              <a:buFont typeface="Arial"/>
              <a:buNone/>
            </a:pPr>
            <a:r>
              <a:rPr lang="en-US" sz="2400" dirty="0">
                <a:solidFill>
                  <a:prstClr val="black"/>
                </a:solidFill>
                <a:latin typeface="Calibri"/>
                <a:ea typeface="ＭＳ Ｐゴシック" charset="0"/>
                <a:cs typeface="ＭＳ Ｐゴシック" charset="0"/>
              </a:rPr>
              <a:t> </a:t>
            </a:r>
            <a:r>
              <a:rPr lang="en-US" sz="2400" dirty="0" smtClean="0">
                <a:solidFill>
                  <a:prstClr val="black"/>
                </a:solidFill>
                <a:latin typeface="Calibri"/>
                <a:ea typeface="ＭＳ Ｐゴシック" charset="0"/>
                <a:cs typeface="ＭＳ Ｐゴシック" charset="0"/>
              </a:rPr>
              <a:t>    temperature at Shanghai.</a:t>
            </a: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How should ensemble members update the additional variable?</a:t>
            </a:r>
          </a:p>
        </p:txBody>
      </p:sp>
      <p:pic>
        <p:nvPicPr>
          <p:cNvPr id="13" name="Picture 12" descr="new06_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356" y="1497769"/>
            <a:ext cx="4388644"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26</a:t>
            </a:fld>
            <a:endParaRPr lang="en-US" dirty="0"/>
          </a:p>
        </p:txBody>
      </p:sp>
    </p:spTree>
    <p:extLst>
      <p:ext uri="{BB962C8B-B14F-4D97-AF65-F5344CB8AC3E}">
        <p14:creationId xmlns:p14="http://schemas.microsoft.com/office/powerpoint/2010/main" val="2440519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t>One observed, one unobserved variable.</a:t>
            </a:r>
          </a:p>
        </p:txBody>
      </p:sp>
      <p:pic>
        <p:nvPicPr>
          <p:cNvPr id="4" name="Picture 3" descr="s1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What should happen to the unobserved variable?</a:t>
            </a: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27</a:t>
            </a:fld>
            <a:endParaRPr lang="en-US" dirty="0"/>
          </a:p>
        </p:txBody>
      </p:sp>
    </p:spTree>
    <p:extLst>
      <p:ext uri="{BB962C8B-B14F-4D97-AF65-F5344CB8AC3E}">
        <p14:creationId xmlns:p14="http://schemas.microsoft.com/office/powerpoint/2010/main" val="195656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pic>
        <p:nvPicPr>
          <p:cNvPr id="4" name="Picture 3" descr="s11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Update observed variable with ensemble </a:t>
            </a:r>
            <a:r>
              <a:rPr lang="en-US" dirty="0" err="1" smtClean="0">
                <a:solidFill>
                  <a:prstClr val="black"/>
                </a:solidFill>
                <a:latin typeface="Calibri"/>
                <a:ea typeface="+mn-ea"/>
                <a:cs typeface="+mn-cs"/>
              </a:rPr>
              <a:t>Kalman</a:t>
            </a:r>
            <a:r>
              <a:rPr lang="en-US" dirty="0" smtClean="0">
                <a:solidFill>
                  <a:prstClr val="black"/>
                </a:solidFill>
                <a:latin typeface="Calibri"/>
                <a:ea typeface="+mn-ea"/>
                <a:cs typeface="+mn-cs"/>
              </a:rPr>
              <a:t> filter.</a:t>
            </a: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28</a:t>
            </a:fld>
            <a:endParaRPr lang="en-US" dirty="0"/>
          </a:p>
        </p:txBody>
      </p:sp>
    </p:spTree>
    <p:extLst>
      <p:ext uri="{BB962C8B-B14F-4D97-AF65-F5344CB8AC3E}">
        <p14:creationId xmlns:p14="http://schemas.microsoft.com/office/powerpoint/2010/main" val="104725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p:txBody>
      </p:sp>
      <p:pic>
        <p:nvPicPr>
          <p:cNvPr id="6" name="Picture 5" descr="s11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29</a:t>
            </a:fld>
            <a:endParaRPr lang="en-US" dirty="0"/>
          </a:p>
        </p:txBody>
      </p:sp>
    </p:spTree>
    <p:extLst>
      <p:ext uri="{BB962C8B-B14F-4D97-AF65-F5344CB8AC3E}">
        <p14:creationId xmlns:p14="http://schemas.microsoft.com/office/powerpoint/2010/main" val="446102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p:txBody>
      </p:sp>
      <p:pic>
        <p:nvPicPr>
          <p:cNvPr id="4" name="Picture 3" descr="s11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30</a:t>
            </a:fld>
            <a:endParaRPr lang="en-US" dirty="0"/>
          </a:p>
        </p:txBody>
      </p:sp>
    </p:spTree>
    <p:extLst>
      <p:ext uri="{BB962C8B-B14F-4D97-AF65-F5344CB8AC3E}">
        <p14:creationId xmlns:p14="http://schemas.microsoft.com/office/powerpoint/2010/main" val="3077042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7" name="Picture 6" descr="s11f0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31</a:t>
            </a:fld>
            <a:endParaRPr lang="en-US" dirty="0"/>
          </a:p>
        </p:txBody>
      </p:sp>
    </p:spTree>
    <p:extLst>
      <p:ext uri="{BB962C8B-B14F-4D97-AF65-F5344CB8AC3E}">
        <p14:creationId xmlns:p14="http://schemas.microsoft.com/office/powerpoint/2010/main" val="32153517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32</a:t>
            </a:fld>
            <a:endParaRPr lang="en-US" dirty="0"/>
          </a:p>
        </p:txBody>
      </p:sp>
    </p:spTree>
    <p:extLst>
      <p:ext uri="{BB962C8B-B14F-4D97-AF65-F5344CB8AC3E}">
        <p14:creationId xmlns:p14="http://schemas.microsoft.com/office/powerpoint/2010/main" val="8419824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33</a:t>
            </a:fld>
            <a:endParaRPr lang="en-US" dirty="0"/>
          </a:p>
        </p:txBody>
      </p:sp>
    </p:spTree>
    <p:extLst>
      <p:ext uri="{BB962C8B-B14F-4D97-AF65-F5344CB8AC3E}">
        <p14:creationId xmlns:p14="http://schemas.microsoft.com/office/powerpoint/2010/main" val="2284008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34</a:t>
            </a:fld>
            <a:endParaRPr lang="en-US" dirty="0"/>
          </a:p>
        </p:txBody>
      </p:sp>
    </p:spTree>
    <p:extLst>
      <p:ext uri="{BB962C8B-B14F-4D97-AF65-F5344CB8AC3E}">
        <p14:creationId xmlns:p14="http://schemas.microsoft.com/office/powerpoint/2010/main" val="4088436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35</a:t>
            </a:fld>
            <a:endParaRPr lang="en-US" dirty="0"/>
          </a:p>
        </p:txBody>
      </p:sp>
    </p:spTree>
    <p:extLst>
      <p:ext uri="{BB962C8B-B14F-4D97-AF65-F5344CB8AC3E}">
        <p14:creationId xmlns:p14="http://schemas.microsoft.com/office/powerpoint/2010/main" val="2334868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823413" y="1092614"/>
            <a:ext cx="3146798"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Using only increments guarantees that if observation had no impact on observed variable, the unobserved variable is unchanged.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Highly desirable!</a:t>
            </a:r>
          </a:p>
        </p:txBody>
      </p:sp>
      <p:pic>
        <p:nvPicPr>
          <p:cNvPr id="4" name="Picture 3" descr="s11f1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36</a:t>
            </a:fld>
            <a:endParaRPr lang="en-US" dirty="0"/>
          </a:p>
        </p:txBody>
      </p:sp>
    </p:spTree>
    <p:extLst>
      <p:ext uri="{BB962C8B-B14F-4D97-AF65-F5344CB8AC3E}">
        <p14:creationId xmlns:p14="http://schemas.microsoft.com/office/powerpoint/2010/main" val="2678906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1</a:t>
            </a:r>
            <a:r>
              <a:rPr lang="en-US" baseline="30000" dirty="0" smtClean="0">
                <a:solidFill>
                  <a:prstClr val="black"/>
                </a:solidFill>
                <a:latin typeface="Calibri"/>
                <a:ea typeface="+mn-ea"/>
                <a:cs typeface="+mn-cs"/>
              </a:rPr>
              <a:t>st</a:t>
            </a:r>
            <a:r>
              <a:rPr lang="en-US" dirty="0" smtClean="0">
                <a:solidFill>
                  <a:prstClr val="black"/>
                </a:solidFill>
                <a:latin typeface="Calibri"/>
                <a:ea typeface="+mn-ea"/>
                <a:cs typeface="+mn-cs"/>
              </a:rPr>
              <a:t> choice: least squares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Equivalent to linear regression.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Same as assuming </a:t>
            </a:r>
            <a:r>
              <a:rPr lang="en-US" dirty="0" err="1" smtClean="0">
                <a:solidFill>
                  <a:prstClr val="black"/>
                </a:solidFill>
                <a:latin typeface="Calibri"/>
                <a:ea typeface="+mn-ea"/>
                <a:cs typeface="+mn-cs"/>
              </a:rPr>
              <a:t>binormal</a:t>
            </a:r>
            <a:r>
              <a:rPr lang="en-US" dirty="0" smtClean="0">
                <a:solidFill>
                  <a:prstClr val="black"/>
                </a:solidFill>
                <a:latin typeface="Calibri"/>
                <a:ea typeface="+mn-ea"/>
                <a:cs typeface="+mn-cs"/>
              </a:rPr>
              <a:t> prior.</a:t>
            </a:r>
          </a:p>
        </p:txBody>
      </p:sp>
      <p:pic>
        <p:nvPicPr>
          <p:cNvPr id="4" name="Picture 3" descr="s11f1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37</a:t>
            </a:fld>
            <a:endParaRPr lang="en-US" dirty="0"/>
          </a:p>
        </p:txBody>
      </p:sp>
    </p:spTree>
    <p:extLst>
      <p:ext uri="{BB962C8B-B14F-4D97-AF65-F5344CB8AC3E}">
        <p14:creationId xmlns:p14="http://schemas.microsoft.com/office/powerpoint/2010/main" val="5856266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1</a:t>
            </a:r>
            <a:r>
              <a:rPr lang="en-US" baseline="30000" dirty="0" smtClean="0">
                <a:solidFill>
                  <a:prstClr val="white">
                    <a:lumMod val="50000"/>
                  </a:prstClr>
                </a:solidFill>
                <a:latin typeface="Calibri"/>
                <a:ea typeface="+mn-ea"/>
                <a:cs typeface="+mn-cs"/>
              </a:rPr>
              <a:t>st</a:t>
            </a:r>
            <a:r>
              <a:rPr lang="en-US" dirty="0" smtClean="0">
                <a:solidFill>
                  <a:prstClr val="white">
                    <a:lumMod val="50000"/>
                  </a:prstClr>
                </a:solidFill>
                <a:latin typeface="Calibri"/>
                <a:ea typeface="+mn-ea"/>
                <a:cs typeface="+mn-cs"/>
              </a:rPr>
              <a:t> choice: least squares</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Begin by finding </a:t>
            </a:r>
            <a:r>
              <a:rPr lang="en-US" dirty="0" smtClean="0">
                <a:solidFill>
                  <a:srgbClr val="FF0000"/>
                </a:solidFill>
                <a:latin typeface="Calibri"/>
                <a:ea typeface="+mn-ea"/>
                <a:cs typeface="+mn-cs"/>
              </a:rPr>
              <a:t>least squares fit.</a:t>
            </a:r>
          </a:p>
        </p:txBody>
      </p:sp>
      <p:pic>
        <p:nvPicPr>
          <p:cNvPr id="6" name="Picture 5" descr="s11f1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38</a:t>
            </a:fld>
            <a:endParaRPr lang="en-US" dirty="0"/>
          </a:p>
        </p:txBody>
      </p:sp>
    </p:spTree>
    <p:extLst>
      <p:ext uri="{BB962C8B-B14F-4D97-AF65-F5344CB8AC3E}">
        <p14:creationId xmlns:p14="http://schemas.microsoft.com/office/powerpoint/2010/main" val="5593379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012497"/>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grpSp>
        <p:nvGrpSpPr>
          <p:cNvPr id="7" name="Group 6"/>
          <p:cNvGrpSpPr/>
          <p:nvPr/>
        </p:nvGrpSpPr>
        <p:grpSpPr>
          <a:xfrm>
            <a:off x="3094182" y="3331845"/>
            <a:ext cx="1339273" cy="2095495"/>
            <a:chOff x="3094182" y="3308755"/>
            <a:chExt cx="1339273" cy="2095495"/>
          </a:xfrm>
          <a:solidFill>
            <a:schemeClr val="bg1">
              <a:lumMod val="65000"/>
              <a:alpha val="38000"/>
            </a:schemeClr>
          </a:solidFill>
        </p:grpSpPr>
        <p:sp>
          <p:nvSpPr>
            <p:cNvPr id="8" name="Rectangle 7"/>
            <p:cNvSpPr/>
            <p:nvPr/>
          </p:nvSpPr>
          <p:spPr>
            <a:xfrm>
              <a:off x="3094182" y="4710545"/>
              <a:ext cx="1339273" cy="6937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Right Triangle 8"/>
            <p:cNvSpPr/>
            <p:nvPr/>
          </p:nvSpPr>
          <p:spPr>
            <a:xfrm flipH="1">
              <a:off x="3105455" y="3308755"/>
              <a:ext cx="1327999" cy="140179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10" name="Footer Placeholder 9"/>
          <p:cNvSpPr>
            <a:spLocks noGrp="1"/>
          </p:cNvSpPr>
          <p:nvPr>
            <p:ph type="ftr" sz="quarter" idx="3"/>
          </p:nvPr>
        </p:nvSpPr>
        <p:spPr/>
        <p:txBody>
          <a:bodyPr/>
          <a:lstStyle/>
          <a:p>
            <a:r>
              <a:rPr lang="en-US" smtClean="0"/>
              <a:t>CAHMDA VII Tutorial, 20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39</a:t>
            </a:fld>
            <a:endParaRPr lang="en-US" dirty="0"/>
          </a:p>
        </p:txBody>
      </p:sp>
    </p:spTree>
    <p:extLst>
      <p:ext uri="{BB962C8B-B14F-4D97-AF65-F5344CB8AC3E}">
        <p14:creationId xmlns:p14="http://schemas.microsoft.com/office/powerpoint/2010/main" val="3053718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4</a:t>
            </a:fld>
            <a:endParaRPr lang="en-US" dirty="0"/>
          </a:p>
        </p:txBody>
      </p:sp>
    </p:spTree>
    <p:extLst>
      <p:ext uri="{BB962C8B-B14F-4D97-AF65-F5344CB8AC3E}">
        <p14:creationId xmlns:p14="http://schemas.microsoft.com/office/powerpoint/2010/main" val="1186512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40</a:t>
            </a:fld>
            <a:endParaRPr lang="en-US" dirty="0"/>
          </a:p>
        </p:txBody>
      </p:sp>
    </p:spTree>
    <p:extLst>
      <p:ext uri="{BB962C8B-B14F-4D97-AF65-F5344CB8AC3E}">
        <p14:creationId xmlns:p14="http://schemas.microsoft.com/office/powerpoint/2010/main" val="4150934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41</a:t>
            </a:fld>
            <a:endParaRPr lang="en-US" dirty="0"/>
          </a:p>
        </p:txBody>
      </p:sp>
    </p:spTree>
    <p:extLst>
      <p:ext uri="{BB962C8B-B14F-4D97-AF65-F5344CB8AC3E}">
        <p14:creationId xmlns:p14="http://schemas.microsoft.com/office/powerpoint/2010/main" val="3641539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42</a:t>
            </a:fld>
            <a:endParaRPr lang="en-US" dirty="0"/>
          </a:p>
        </p:txBody>
      </p:sp>
    </p:spTree>
    <p:extLst>
      <p:ext uri="{BB962C8B-B14F-4D97-AF65-F5344CB8AC3E}">
        <p14:creationId xmlns:p14="http://schemas.microsoft.com/office/powerpoint/2010/main" val="11988226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95476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43</a:t>
            </a:fld>
            <a:endParaRPr lang="en-US" dirty="0"/>
          </a:p>
        </p:txBody>
      </p:sp>
    </p:spTree>
    <p:extLst>
      <p:ext uri="{BB962C8B-B14F-4D97-AF65-F5344CB8AC3E}">
        <p14:creationId xmlns:p14="http://schemas.microsoft.com/office/powerpoint/2010/main" val="4118158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181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19.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3172" y="679287"/>
            <a:ext cx="5477256" cy="5511800"/>
          </a:xfrm>
          <a:prstGeom prst="rect">
            <a:avLst/>
          </a:prstGeom>
        </p:spPr>
      </p:pic>
      <p:grpSp>
        <p:nvGrpSpPr>
          <p:cNvPr id="12" name="Group 11"/>
          <p:cNvGrpSpPr/>
          <p:nvPr/>
        </p:nvGrpSpPr>
        <p:grpSpPr>
          <a:xfrm rot="5400000" flipH="1">
            <a:off x="2117294" y="2364363"/>
            <a:ext cx="1387764" cy="3304603"/>
            <a:chOff x="3094183" y="3278907"/>
            <a:chExt cx="1339273" cy="3366659"/>
          </a:xfrm>
          <a:solidFill>
            <a:schemeClr val="bg1">
              <a:lumMod val="65000"/>
              <a:alpha val="38000"/>
            </a:schemeClr>
          </a:solidFill>
        </p:grpSpPr>
        <p:sp>
          <p:nvSpPr>
            <p:cNvPr id="13" name="Rectangle 12"/>
            <p:cNvSpPr/>
            <p:nvPr/>
          </p:nvSpPr>
          <p:spPr>
            <a:xfrm>
              <a:off x="3094183" y="4664363"/>
              <a:ext cx="1339273" cy="198120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Right Triangle 13"/>
            <p:cNvSpPr/>
            <p:nvPr/>
          </p:nvSpPr>
          <p:spPr>
            <a:xfrm flipH="1">
              <a:off x="3105456" y="3278907"/>
              <a:ext cx="1327999" cy="1385454"/>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6" name="Footer Placeholder 5"/>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44</a:t>
            </a:fld>
            <a:endParaRPr lang="en-US" dirty="0"/>
          </a:p>
        </p:txBody>
      </p:sp>
    </p:spTree>
    <p:extLst>
      <p:ext uri="{BB962C8B-B14F-4D97-AF65-F5344CB8AC3E}">
        <p14:creationId xmlns:p14="http://schemas.microsoft.com/office/powerpoint/2010/main" val="2858767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262042"/>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0.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45</a:t>
            </a:fld>
            <a:endParaRPr lang="en-US" dirty="0"/>
          </a:p>
        </p:txBody>
      </p:sp>
    </p:spTree>
    <p:extLst>
      <p:ext uri="{BB962C8B-B14F-4D97-AF65-F5344CB8AC3E}">
        <p14:creationId xmlns:p14="http://schemas.microsoft.com/office/powerpoint/2010/main" val="38494874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54406"/>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1.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46</a:t>
            </a:fld>
            <a:endParaRPr lang="en-US" dirty="0"/>
          </a:p>
        </p:txBody>
      </p:sp>
    </p:spTree>
    <p:extLst>
      <p:ext uri="{BB962C8B-B14F-4D97-AF65-F5344CB8AC3E}">
        <p14:creationId xmlns:p14="http://schemas.microsoft.com/office/powerpoint/2010/main" val="28443784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22.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47</a:t>
            </a:fld>
            <a:endParaRPr lang="en-US" dirty="0"/>
          </a:p>
        </p:txBody>
      </p:sp>
    </p:spTree>
    <p:extLst>
      <p:ext uri="{BB962C8B-B14F-4D97-AF65-F5344CB8AC3E}">
        <p14:creationId xmlns:p14="http://schemas.microsoft.com/office/powerpoint/2010/main" val="42741141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3.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48</a:t>
            </a:fld>
            <a:endParaRPr lang="en-US" dirty="0"/>
          </a:p>
        </p:txBody>
      </p:sp>
    </p:spTree>
    <p:extLst>
      <p:ext uri="{BB962C8B-B14F-4D97-AF65-F5344CB8AC3E}">
        <p14:creationId xmlns:p14="http://schemas.microsoft.com/office/powerpoint/2010/main" val="310141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black"/>
                </a:solidFill>
                <a:latin typeface="Calibri"/>
                <a:ea typeface="+mn-ea"/>
                <a:cs typeface="+mn-cs"/>
              </a:rPr>
              <a:t>Now have an updated (posterior) ensemble for the unobserved variable.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white"/>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4" name="Picture 3" descr="s11f2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6" name="Rounded Rectangular Callout 5"/>
          <p:cNvSpPr/>
          <p:nvPr/>
        </p:nvSpPr>
        <p:spPr>
          <a:xfrm>
            <a:off x="404247" y="5681998"/>
            <a:ext cx="3707252" cy="955004"/>
          </a:xfrm>
          <a:prstGeom prst="wedgeRoundRectCallout">
            <a:avLst>
              <a:gd name="adj1" fmla="val 16474"/>
              <a:gd name="adj2" fmla="val -31935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We’ve expanded this plot. Same information as previous slides.</a:t>
            </a:r>
            <a:endParaRPr lang="en-US" sz="2000" dirty="0">
              <a:solidFill>
                <a:prstClr val="white"/>
              </a:solidFill>
              <a:latin typeface="Calibri"/>
            </a:endParaRPr>
          </a:p>
        </p:txBody>
      </p:sp>
      <p:sp>
        <p:nvSpPr>
          <p:cNvPr id="7" name="Rounded Rectangular Callout 6"/>
          <p:cNvSpPr/>
          <p:nvPr/>
        </p:nvSpPr>
        <p:spPr>
          <a:xfrm>
            <a:off x="6261550" y="5681673"/>
            <a:ext cx="2729944" cy="646172"/>
          </a:xfrm>
          <a:prstGeom prst="wedgeRoundRectCallout">
            <a:avLst>
              <a:gd name="adj1" fmla="val -75604"/>
              <a:gd name="adj2" fmla="val -475986"/>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8" name="Rounded Rectangular Callout 7"/>
          <p:cNvSpPr/>
          <p:nvPr/>
        </p:nvSpPr>
        <p:spPr>
          <a:xfrm>
            <a:off x="6261550" y="5681673"/>
            <a:ext cx="2729944" cy="646172"/>
          </a:xfrm>
          <a:prstGeom prst="wedgeRoundRectCallout">
            <a:avLst>
              <a:gd name="adj1" fmla="val -74123"/>
              <a:gd name="adj2" fmla="val -108667"/>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10" name="Footer Placeholder 9"/>
          <p:cNvSpPr>
            <a:spLocks noGrp="1"/>
          </p:cNvSpPr>
          <p:nvPr>
            <p:ph type="ftr" sz="quarter" idx="3"/>
          </p:nvPr>
        </p:nvSpPr>
        <p:spPr/>
        <p:txBody>
          <a:bodyPr/>
          <a:lstStyle/>
          <a:p>
            <a:r>
              <a:rPr lang="en-US" smtClean="0"/>
              <a:t>CAHMDA VII Tutorial, 20 Aug. 2017</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49</a:t>
            </a:fld>
            <a:endParaRPr lang="en-US" dirty="0"/>
          </a:p>
        </p:txBody>
      </p:sp>
    </p:spTree>
    <p:extLst>
      <p:ext uri="{BB962C8B-B14F-4D97-AF65-F5344CB8AC3E}">
        <p14:creationId xmlns:p14="http://schemas.microsoft.com/office/powerpoint/2010/main" val="423778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t>Models </a:t>
            </a:r>
            <a:r>
              <a:rPr lang="en-US" dirty="0" smtClean="0"/>
              <a:t>small to huge.</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huge computational </a:t>
            </a:r>
            <a:r>
              <a:rPr lang="en-US" dirty="0" smtClean="0"/>
              <a:t>resources.</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t>Total computational effort.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5</a:t>
            </a:fld>
            <a:endParaRPr lang="en-US" dirty="0"/>
          </a:p>
        </p:txBody>
      </p:sp>
    </p:spTree>
    <p:extLst>
      <p:ext uri="{BB962C8B-B14F-4D97-AF65-F5344CB8AC3E}">
        <p14:creationId xmlns:p14="http://schemas.microsoft.com/office/powerpoint/2010/main" val="3343790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6" name="Picture 5" descr="s11f2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50</a:t>
            </a:fld>
            <a:endParaRPr lang="en-US" dirty="0"/>
          </a:p>
        </p:txBody>
      </p:sp>
    </p:spTree>
    <p:extLst>
      <p:ext uri="{BB962C8B-B14F-4D97-AF65-F5344CB8AC3E}">
        <p14:creationId xmlns:p14="http://schemas.microsoft.com/office/powerpoint/2010/main" val="857852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t>One observed, one unobserved variable.</a:t>
            </a:r>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srgbClr val="7F7F7F"/>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Other features of the prior distribution may also have changed</a:t>
            </a:r>
            <a:r>
              <a:rPr lang="en-US" dirty="0" smtClean="0">
                <a:solidFill>
                  <a:prstClr val="black"/>
                </a:solidFill>
                <a:latin typeface="Calibri"/>
                <a:ea typeface="+mn-ea"/>
                <a:cs typeface="+mn-cs"/>
              </a:rPr>
              <a:t>.</a:t>
            </a:r>
            <a:endParaRPr lang="en-US" dirty="0">
              <a:solidFill>
                <a:prstClr val="black"/>
              </a:solidFill>
              <a:latin typeface="Calibri"/>
              <a:ea typeface="+mn-ea"/>
              <a:cs typeface="+mn-cs"/>
            </a:endParaRPr>
          </a:p>
        </p:txBody>
      </p:sp>
      <p:pic>
        <p:nvPicPr>
          <p:cNvPr id="4" name="Picture 3" descr="s11f2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51</a:t>
            </a:fld>
            <a:endParaRPr lang="en-US" dirty="0"/>
          </a:p>
        </p:txBody>
      </p:sp>
    </p:spTree>
    <p:extLst>
      <p:ext uri="{BB962C8B-B14F-4D97-AF65-F5344CB8AC3E}">
        <p14:creationId xmlns:p14="http://schemas.microsoft.com/office/powerpoint/2010/main" val="37739476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52</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solidFill>
                  <a:schemeClr val="bg1">
                    <a:lumMod val="65000"/>
                  </a:schemeClr>
                </a:solidFill>
                <a:latin typeface="Calibri" charset="0"/>
                <a:ea typeface="Calibri" charset="0"/>
                <a:cs typeface="Calibri" charset="0"/>
              </a:rPr>
              <a:t>Making it work: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955012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smtClean="0">
                <a:effectLst/>
                <a:latin typeface="Arial"/>
                <a:cs typeface="Arial"/>
              </a:rPr>
              <a:t>Ensemble </a:t>
            </a:r>
            <a:r>
              <a:rPr lang="en-US" sz="2400" dirty="0" err="1" smtClean="0">
                <a:effectLst/>
                <a:latin typeface="Arial"/>
                <a:cs typeface="Arial"/>
              </a:rPr>
              <a:t>Kalman</a:t>
            </a:r>
            <a:r>
              <a:rPr lang="en-US" sz="2400" dirty="0" smtClean="0">
                <a:effectLst/>
                <a:latin typeface="Arial"/>
                <a:cs typeface="Arial"/>
              </a:rPr>
              <a:t> Filter: A full implementation.</a:t>
            </a:r>
            <a:endParaRPr lang="en-US" sz="2400" dirty="0">
              <a:latin typeface="Arial"/>
              <a:cs typeface="Arial"/>
            </a:endParaRPr>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53</a:t>
            </a:fld>
            <a:endParaRPr lang="en-US" dirty="0"/>
          </a:p>
        </p:txBody>
      </p:sp>
    </p:spTree>
    <p:extLst>
      <p:ext uri="{BB962C8B-B14F-4D97-AF65-F5344CB8AC3E}">
        <p14:creationId xmlns:p14="http://schemas.microsoft.com/office/powerpoint/2010/main" val="109146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i="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5138738" y="3429000"/>
            <a:ext cx="3417887"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54</a:t>
            </a:fld>
            <a:endParaRPr lang="en-US" dirty="0"/>
          </a:p>
        </p:txBody>
      </p:sp>
    </p:spTree>
    <p:extLst>
      <p:ext uri="{BB962C8B-B14F-4D97-AF65-F5344CB8AC3E}">
        <p14:creationId xmlns:p14="http://schemas.microsoft.com/office/powerpoint/2010/main" val="2119037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55</a:t>
            </a:fld>
            <a:endParaRPr lang="en-US" dirty="0"/>
          </a:p>
        </p:txBody>
      </p:sp>
    </p:spTree>
    <p:extLst>
      <p:ext uri="{BB962C8B-B14F-4D97-AF65-F5344CB8AC3E}">
        <p14:creationId xmlns:p14="http://schemas.microsoft.com/office/powerpoint/2010/main" val="1837833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56</a:t>
            </a:fld>
            <a:endParaRPr lang="en-US" dirty="0"/>
          </a:p>
        </p:txBody>
      </p:sp>
    </p:spTree>
    <p:extLst>
      <p:ext uri="{BB962C8B-B14F-4D97-AF65-F5344CB8AC3E}">
        <p14:creationId xmlns:p14="http://schemas.microsoft.com/office/powerpoint/2010/main" val="15720641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4673600" y="4376133"/>
            <a:ext cx="4344988"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Note: Difference between various ensemble filter methods is primarily in observation increment calculation.</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57</a:t>
            </a:fld>
            <a:endParaRPr lang="en-US" dirty="0"/>
          </a:p>
        </p:txBody>
      </p:sp>
    </p:spTree>
    <p:extLst>
      <p:ext uri="{BB962C8B-B14F-4D97-AF65-F5344CB8AC3E}">
        <p14:creationId xmlns:p14="http://schemas.microsoft.com/office/powerpoint/2010/main" val="5154375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58</a:t>
            </a:fld>
            <a:endParaRPr lang="en-US" dirty="0"/>
          </a:p>
        </p:txBody>
      </p:sp>
    </p:spTree>
    <p:extLst>
      <p:ext uri="{BB962C8B-B14F-4D97-AF65-F5344CB8AC3E}">
        <p14:creationId xmlns:p14="http://schemas.microsoft.com/office/powerpoint/2010/main" val="9782806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59</a:t>
            </a:fld>
            <a:endParaRPr lang="en-US" dirty="0"/>
          </a:p>
        </p:txBody>
      </p:sp>
    </p:spTree>
    <p:extLst>
      <p:ext uri="{BB962C8B-B14F-4D97-AF65-F5344CB8AC3E}">
        <p14:creationId xmlns:p14="http://schemas.microsoft.com/office/powerpoint/2010/main" val="1990598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4787336"/>
              </a:xfrm>
              <a:prstGeom prst="rect">
                <a:avLst/>
              </a:prstGeom>
              <a:noFill/>
            </p:spPr>
            <p:txBody>
              <a:bodyPr wrap="square" rtlCol="0">
                <a:spAutoFit/>
              </a:bodyPr>
              <a:lstStyle/>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r>
                  <a:rPr lang="en-US" dirty="0" smtClean="0">
                    <a:latin typeface="Calibri" charset="0"/>
                  </a:rPr>
                  <a:t>								(11)</a:t>
                </a:r>
              </a:p>
              <a:p>
                <a:endParaRPr lang="en-US" dirty="0" smtClean="0">
                  <a:latin typeface="Calibri" charset="0"/>
                </a:endParaRPr>
              </a:p>
              <a:p>
                <a:r>
                  <a:rPr lang="en-US" dirty="0" smtClean="0">
                    <a:latin typeface="Calibri" charset="0"/>
                  </a:rPr>
                  <a:t>Covariance:	</a:t>
                </a:r>
                <a14:m>
                  <m:oMath xmlns:m="http://schemas.openxmlformats.org/officeDocument/2006/math">
                    <m:r>
                      <m:rPr>
                        <m:sty m:val="p"/>
                      </m:rPr>
                      <a:rPr lang="el-GR" i="1" smtClean="0">
                        <a:latin typeface="Cambria Math" charset="0"/>
                        <a:ea typeface="Cambria Math" charset="0"/>
                        <a:cs typeface="Cambria Math" charset="0"/>
                      </a:rPr>
                      <m:t>Σ</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e>
                        </m:d>
                      </m:e>
                      <m:sup>
                        <m:r>
                          <a:rPr lang="en-US" b="0" i="1" smtClean="0">
                            <a:latin typeface="Cambria Math" charset="0"/>
                            <a:ea typeface="Cambria Math" charset="0"/>
                            <a:cs typeface="Cambria Math" charset="0"/>
                          </a:rPr>
                          <m:t>−1</m:t>
                        </m:r>
                      </m:sup>
                    </m:sSup>
                  </m:oMath>
                </a14:m>
                <a:r>
                  <a:rPr lang="en-US" dirty="0" smtClean="0">
                    <a:latin typeface="Calibri" charset="0"/>
                  </a:rPr>
                  <a:t>				(12)	</a:t>
                </a:r>
              </a:p>
              <a:p>
                <a:endParaRPr lang="en-US" dirty="0" smtClean="0">
                  <a:latin typeface="Calibri" charset="0"/>
                </a:endParaRPr>
              </a:p>
              <a:p>
                <a:r>
                  <a:rPr lang="en-US" dirty="0" smtClean="0">
                    <a:latin typeface="Calibri" charset="0"/>
                  </a:rPr>
                  <a:t>Mean:		</a:t>
                </a:r>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e>
                    </m:d>
                  </m:oMath>
                </a14:m>
                <a:r>
                  <a:rPr lang="en-US" dirty="0" smtClean="0">
                    <a:latin typeface="Calibri" charset="0"/>
                  </a:rPr>
                  <a:t>			(13)</a:t>
                </a:r>
              </a:p>
              <a:p>
                <a:endParaRPr lang="en-US" dirty="0" smtClean="0">
                  <a:latin typeface="Calibri" charset="0"/>
                </a:endParaRPr>
              </a:p>
              <a:p>
                <a:r>
                  <a:rPr lang="en-US" sz="2000" dirty="0">
                    <a:solidFill>
                      <a:srgbClr val="00B400"/>
                    </a:solidFill>
                  </a:rPr>
                  <a:t>W</a:t>
                </a:r>
                <a:r>
                  <a:rPr lang="en-US" sz="2000" dirty="0" smtClean="0">
                    <a:solidFill>
                      <a:srgbClr val="00B400"/>
                    </a:solidFill>
                  </a:rPr>
                  <a:t>eight</a:t>
                </a:r>
                <a:r>
                  <a:rPr lang="en-US" sz="2000" dirty="0" smtClean="0"/>
                  <a:t>:		</a:t>
                </a:r>
                <a14:m>
                  <m:oMath xmlns:m="http://schemas.openxmlformats.org/officeDocument/2006/math">
                    <m:r>
                      <a:rPr lang="en-US" sz="1800" b="0" i="1" smtClean="0">
                        <a:latin typeface="Cambria Math" charset="0"/>
                      </a:rPr>
                      <m:t>𝑐</m:t>
                    </m:r>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sSup>
                          <m:sSupPr>
                            <m:ctrlPr>
                              <a:rPr lang="mr-IN" sz="1800" b="0" i="1" smtClean="0">
                                <a:latin typeface="Cambria Math" charset="0"/>
                              </a:rPr>
                            </m:ctrlPr>
                          </m:sSupPr>
                          <m:e>
                            <m:d>
                              <m:dPr>
                                <m:ctrlPr>
                                  <a:rPr lang="mr-IN" sz="1800" b="0" i="1" smtClean="0">
                                    <a:latin typeface="Cambria Math" charset="0"/>
                                  </a:rPr>
                                </m:ctrlPr>
                              </m:dPr>
                              <m:e>
                                <m:r>
                                  <a:rPr lang="en-US" sz="1800" b="0" i="1" smtClean="0">
                                    <a:latin typeface="Cambria Math" charset="0"/>
                                  </a:rPr>
                                  <m:t>2</m:t>
                                </m:r>
                                <m:r>
                                  <a:rPr lang="en-US" sz="1800" b="0" i="1" smtClean="0">
                                    <a:latin typeface="Cambria Math" charset="0"/>
                                    <a:ea typeface="Cambria Math" charset="0"/>
                                    <a:cs typeface="Cambria Math" charset="0"/>
                                  </a:rPr>
                                  <m:t>𝜋</m:t>
                                </m:r>
                              </m:e>
                            </m:d>
                          </m:e>
                          <m:sup>
                            <m:f>
                              <m:fPr>
                                <m:type m:val="lin"/>
                                <m:ctrlPr>
                                  <a:rPr lang="mr-IN" sz="1800" b="0" i="1" smtClean="0">
                                    <a:latin typeface="Cambria Math" charset="0"/>
                                  </a:rPr>
                                </m:ctrlPr>
                              </m:fPr>
                              <m:num>
                                <m:r>
                                  <a:rPr lang="en-US" sz="1800" b="0" i="1" smtClean="0">
                                    <a:latin typeface="Cambria Math" charset="0"/>
                                  </a:rPr>
                                  <m:t>𝑑</m:t>
                                </m:r>
                              </m:num>
                              <m:den>
                                <m:r>
                                  <a:rPr lang="en-US" sz="1800" b="0" i="1" smtClean="0">
                                    <a:latin typeface="Cambria Math" charset="0"/>
                                  </a:rPr>
                                  <m:t>2</m:t>
                                </m:r>
                              </m:den>
                            </m:f>
                          </m:sup>
                        </m:sSup>
                        <m:sSup>
                          <m:sSupPr>
                            <m:ctrlPr>
                              <a:rPr lang="mr-IN" sz="1800" b="0" i="1" smtClean="0">
                                <a:latin typeface="Cambria Math" charset="0"/>
                              </a:rPr>
                            </m:ctrlPr>
                          </m:sSupPr>
                          <m:e>
                            <m:d>
                              <m:dPr>
                                <m:begChr m:val="|"/>
                                <m:endChr m:val="|"/>
                                <m:ctrlPr>
                                  <a:rPr lang="hr-HR" sz="1800" i="1">
                                    <a:latin typeface="Cambria Math" charset="0"/>
                                  </a:rPr>
                                </m:ctrlPr>
                              </m:dPr>
                              <m:e>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1</m:t>
                                    </m:r>
                                  </m:sub>
                                </m:sSub>
                                <m:r>
                                  <a:rPr lang="en-US" sz="1800" i="1">
                                    <a:latin typeface="Cambria Math" charset="0"/>
                                  </a:rPr>
                                  <m:t>+</m:t>
                                </m:r>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2</m:t>
                                    </m:r>
                                  </m:sub>
                                </m:sSub>
                              </m:e>
                            </m:d>
                          </m:e>
                          <m:sup>
                            <m:f>
                              <m:fPr>
                                <m:type m:val="lin"/>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sup>
                        </m:sSup>
                      </m:den>
                    </m:f>
                    <m:r>
                      <m:rPr>
                        <m:sty m:val="p"/>
                      </m:rPr>
                      <a:rPr lang="en-US" sz="1800" b="0" i="0" smtClean="0">
                        <a:latin typeface="Cambria Math" charset="0"/>
                      </a:rPr>
                      <m:t>exp</m:t>
                    </m:r>
                    <m:d>
                      <m:dPr>
                        <m:begChr m:val="{"/>
                        <m:endChr m:val="}"/>
                        <m:ctrlPr>
                          <a:rPr lang="en-US" sz="1800" b="0" i="1" smtClean="0">
                            <a:latin typeface="Cambria Math" charset="0"/>
                          </a:rPr>
                        </m:ctrlPr>
                      </m:dPr>
                      <m:e>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d>
                          <m:dPr>
                            <m:begChr m:val="["/>
                            <m:endChr m:val="]"/>
                            <m:ctrlPr>
                              <a:rPr lang="mr-IN" sz="1800" b="0" i="1" smtClean="0">
                                <a:latin typeface="Cambria Math" charset="0"/>
                              </a:rPr>
                            </m:ctrlPr>
                          </m:dPr>
                          <m:e>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sup>
                                <m:r>
                                  <a:rPr lang="en-US" sz="1800" b="0" i="1" smtClean="0">
                                    <a:latin typeface="Cambria Math" charset="0"/>
                                  </a:rPr>
                                  <m:t>𝑇</m:t>
                                </m:r>
                              </m:sup>
                            </m:sSup>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1</m:t>
                                        </m:r>
                                      </m:sub>
                                    </m:sSub>
                                    <m:r>
                                      <a:rPr lang="en-US" sz="1800" b="0" i="1" smtClean="0">
                                        <a:latin typeface="Cambria Math" charset="0"/>
                                      </a:rPr>
                                      <m:t>+</m:t>
                                    </m:r>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2</m:t>
                                        </m:r>
                                      </m:sub>
                                    </m:sSub>
                                  </m:e>
                                </m:d>
                              </m:e>
                              <m:sup>
                                <m:r>
                                  <a:rPr lang="en-US" sz="1800" b="0" i="1" smtClean="0">
                                    <a:latin typeface="Cambria Math" charset="0"/>
                                  </a:rPr>
                                  <m:t>−1</m:t>
                                </m:r>
                              </m:sup>
                            </m:sSup>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d>
                      </m:e>
                    </m:d>
                  </m:oMath>
                </a14:m>
                <a:endParaRPr lang="en-US" sz="1800" dirty="0" smtClean="0">
                  <a:latin typeface="Calibri" charset="0"/>
                </a:endParaRPr>
              </a:p>
              <a:p>
                <a:endParaRPr lang="en-US" sz="1800" dirty="0">
                  <a:latin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4787336"/>
              </a:xfrm>
              <a:prstGeom prst="rect">
                <a:avLst/>
              </a:prstGeom>
              <a:blipFill rotWithShape="0">
                <a:blip r:embed="rId3"/>
                <a:stretch>
                  <a:fillRect l="-1123" t="-1019"/>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1050"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6" name="Footer Placeholder 5"/>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6</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2069068"/>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2069068"/>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
        <p:nvSpPr>
          <p:cNvPr id="17" name="TextBox 16"/>
          <p:cNvSpPr txBox="1"/>
          <p:nvPr/>
        </p:nvSpPr>
        <p:spPr>
          <a:xfrm>
            <a:off x="853693" y="5386143"/>
            <a:ext cx="7436614"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srgbClr val="00B400"/>
                </a:solidFill>
                <a:latin typeface="Calibri"/>
                <a:ea typeface="+mn-ea"/>
                <a:cs typeface="+mn-cs"/>
              </a:rPr>
              <a:t>We’ll ignore the weight since we immediately normalize products to be PDFs.</a:t>
            </a:r>
            <a:endParaRPr lang="en-US" sz="1800" dirty="0">
              <a:solidFill>
                <a:srgbClr val="00B400"/>
              </a:solidFill>
              <a:latin typeface="Calibri"/>
              <a:ea typeface="+mn-ea"/>
              <a:cs typeface="+mn-cs"/>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444045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07613"/>
            <a:ext cx="3768725" cy="144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smtClean="0">
                <a:solidFill>
                  <a:prstClr val="black"/>
                </a:solidFill>
                <a:latin typeface="Calibri"/>
                <a:ea typeface="+mn-ea"/>
                <a:cs typeface="+mn-cs"/>
              </a:rPr>
              <a:t>DART updates all state variables in parallel. Variables randomly assigned to processes for load balancing.</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CAHMDA VII Tutorial, 20 Aug. 2017</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60</a:t>
            </a:fld>
            <a:endParaRPr lang="en-US" dirty="0"/>
          </a:p>
        </p:txBody>
      </p:sp>
    </p:spTree>
    <p:extLst>
      <p:ext uri="{BB962C8B-B14F-4D97-AF65-F5344CB8AC3E}">
        <p14:creationId xmlns:p14="http://schemas.microsoft.com/office/powerpoint/2010/main" val="12159213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i</a:t>
            </a:r>
            <a:r>
              <a:rPr lang="en-US" dirty="0" smtClean="0">
                <a:solidFill>
                  <a:prstClr val="black"/>
                </a:solidFill>
                <a:latin typeface="Calibri"/>
                <a:ea typeface="+mn-ea"/>
                <a:cs typeface="+mn-cs"/>
              </a:rPr>
              <a:t>ntegrate </a:t>
            </a:r>
            <a:r>
              <a:rPr lang="en-US" dirty="0">
                <a:solidFill>
                  <a:prstClr val="black"/>
                </a:solidFill>
                <a:latin typeface="Calibri"/>
                <a:ea typeface="+mn-ea"/>
                <a:cs typeface="+mn-cs"/>
              </a:rPr>
              <a:t>to time of next observation …</a:t>
            </a:r>
            <a:endParaRPr lang="en-US" dirty="0">
              <a:solidFill>
                <a:prstClr val="black"/>
              </a:solidFill>
              <a:latin typeface="Times New Roman" charset="0"/>
              <a:ea typeface="+mn-ea"/>
              <a:cs typeface="+mn-cs"/>
            </a:endParaRP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61</a:t>
            </a:fld>
            <a:endParaRPr lang="en-US" dirty="0"/>
          </a:p>
        </p:txBody>
      </p:sp>
    </p:spTree>
    <p:extLst>
      <p:ext uri="{BB962C8B-B14F-4D97-AF65-F5344CB8AC3E}">
        <p14:creationId xmlns:p14="http://schemas.microsoft.com/office/powerpoint/2010/main" val="7939159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800" dirty="0">
                <a:effectLst/>
                <a:cs typeface="Arial"/>
              </a:rPr>
              <a:t>Ensemble </a:t>
            </a:r>
            <a:r>
              <a:rPr lang="en-US" sz="2800" dirty="0" err="1">
                <a:effectLst/>
                <a:cs typeface="Arial"/>
              </a:rPr>
              <a:t>Kalman</a:t>
            </a:r>
            <a:r>
              <a:rPr lang="en-US" sz="2800" dirty="0">
                <a:effectLst/>
                <a:cs typeface="Arial"/>
              </a:rPr>
              <a:t> Filter: A full implementation.</a:t>
            </a:r>
            <a:endParaRPr lang="en-US" sz="2800" dirty="0"/>
          </a:p>
        </p:txBody>
      </p:sp>
      <p:sp>
        <p:nvSpPr>
          <p:cNvPr id="2" name="TextBox 1"/>
          <p:cNvSpPr txBox="1"/>
          <p:nvPr/>
        </p:nvSpPr>
        <p:spPr>
          <a:xfrm>
            <a:off x="381000" y="1143000"/>
            <a:ext cx="8153400" cy="4524315"/>
          </a:xfrm>
          <a:prstGeom prst="rect">
            <a:avLst/>
          </a:prstGeom>
          <a:noFill/>
        </p:spPr>
        <p:txBody>
          <a:bodyPr wrap="square" rtlCol="0">
            <a:spAutoFit/>
          </a:bodyPr>
          <a:lstStyle/>
          <a:p>
            <a:pPr>
              <a:lnSpc>
                <a:spcPct val="140000"/>
              </a:lnSpc>
            </a:pPr>
            <a:r>
              <a:rPr lang="en-US" dirty="0" smtClean="0"/>
              <a:t>For linear, </a:t>
            </a:r>
            <a:r>
              <a:rPr lang="en-US" dirty="0" err="1" smtClean="0"/>
              <a:t>gaussian</a:t>
            </a:r>
            <a:r>
              <a:rPr lang="en-US" dirty="0" smtClean="0"/>
              <a:t> problem:</a:t>
            </a:r>
          </a:p>
          <a:p>
            <a:pPr lvl="1">
              <a:lnSpc>
                <a:spcPct val="120000"/>
              </a:lnSpc>
            </a:pPr>
            <a:r>
              <a:rPr lang="en-US" dirty="0" smtClean="0"/>
              <a:t>If, ensemble size N&gt;</a:t>
            </a:r>
            <a:r>
              <a:rPr lang="en-US" dirty="0" err="1" smtClean="0"/>
              <a:t>N</a:t>
            </a:r>
            <a:r>
              <a:rPr lang="en-US" baseline="-25000" dirty="0" err="1" smtClean="0"/>
              <a:t>crit</a:t>
            </a:r>
            <a:endParaRPr lang="en-US" baseline="-25000" dirty="0" smtClean="0"/>
          </a:p>
          <a:p>
            <a:pPr lvl="2">
              <a:lnSpc>
                <a:spcPct val="120000"/>
              </a:lnSpc>
            </a:pPr>
            <a:r>
              <a:rPr lang="en-US" dirty="0"/>
              <a:t>Mean and covariance are identical to </a:t>
            </a:r>
            <a:r>
              <a:rPr lang="en-US" dirty="0" err="1"/>
              <a:t>Kalman</a:t>
            </a:r>
            <a:r>
              <a:rPr lang="en-US" dirty="0"/>
              <a:t> Filter,</a:t>
            </a:r>
          </a:p>
          <a:p>
            <a:pPr lvl="1">
              <a:lnSpc>
                <a:spcPct val="120000"/>
              </a:lnSpc>
            </a:pPr>
            <a:r>
              <a:rPr lang="en-US" dirty="0" smtClean="0"/>
              <a:t>Else</a:t>
            </a:r>
          </a:p>
          <a:p>
            <a:pPr lvl="2">
              <a:lnSpc>
                <a:spcPct val="120000"/>
              </a:lnSpc>
            </a:pPr>
            <a:r>
              <a:rPr lang="en-US" dirty="0" smtClean="0"/>
              <a:t>Diverges.</a:t>
            </a:r>
          </a:p>
          <a:p>
            <a:pPr lvl="2">
              <a:lnSpc>
                <a:spcPct val="120000"/>
              </a:lnSpc>
            </a:pPr>
            <a:endParaRPr lang="en-US" dirty="0"/>
          </a:p>
          <a:p>
            <a:pPr>
              <a:lnSpc>
                <a:spcPct val="120000"/>
              </a:lnSpc>
            </a:pPr>
            <a:endParaRPr lang="en-US" dirty="0" smtClean="0"/>
          </a:p>
          <a:p>
            <a:pPr marL="457200" indent="-457200"/>
            <a:r>
              <a:rPr lang="en-US" dirty="0" err="1" smtClean="0"/>
              <a:t>Ncrit</a:t>
            </a:r>
            <a:r>
              <a:rPr lang="en-US" dirty="0" smtClean="0"/>
              <a:t>: Number of positive singular values in SVD of covariance matrix.</a:t>
            </a:r>
          </a:p>
          <a:p>
            <a:endParaRPr lang="en-US" dirty="0"/>
          </a:p>
        </p:txBody>
      </p:sp>
      <p:sp>
        <p:nvSpPr>
          <p:cNvPr id="5" name="Footer Placeholder 4"/>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62</a:t>
            </a:fld>
            <a:endParaRPr lang="en-US" dirty="0"/>
          </a:p>
        </p:txBody>
      </p:sp>
    </p:spTree>
    <p:extLst>
      <p:ext uri="{BB962C8B-B14F-4D97-AF65-F5344CB8AC3E}">
        <p14:creationId xmlns:p14="http://schemas.microsoft.com/office/powerpoint/2010/main" val="9192316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cs typeface="Arial"/>
              </a:rPr>
              <a:t>Ensemble </a:t>
            </a:r>
            <a:r>
              <a:rPr lang="en-US" sz="2400" dirty="0" err="1">
                <a:effectLst/>
                <a:cs typeface="Arial"/>
              </a:rPr>
              <a:t>Kalman</a:t>
            </a:r>
            <a:r>
              <a:rPr lang="en-US" sz="2400" dirty="0">
                <a:effectLst/>
                <a:cs typeface="Arial"/>
              </a:rPr>
              <a:t> Filter: A full implementation.</a:t>
            </a:r>
            <a:endParaRPr lang="en-US" sz="2600" dirty="0">
              <a:latin typeface="Arial"/>
              <a:cs typeface="Arial"/>
            </a:endParaRPr>
          </a:p>
        </p:txBody>
      </p: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63</a:t>
            </a:fld>
            <a:endParaRPr lang="en-US" dirty="0"/>
          </a:p>
        </p:txBody>
      </p:sp>
      <p:sp>
        <p:nvSpPr>
          <p:cNvPr id="7" name="Rectangle 2"/>
          <p:cNvSpPr txBox="1">
            <a:spLocks noChangeArrowheads="1"/>
          </p:cNvSpPr>
          <p:nvPr/>
        </p:nvSpPr>
        <p:spPr>
          <a:xfrm>
            <a:off x="228600" y="1600200"/>
            <a:ext cx="8763000" cy="4876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Ø"/>
            </a:pPr>
            <a:r>
              <a:rPr lang="en-US" sz="2200" dirty="0" smtClean="0"/>
              <a:t>(Ensemble) KF optimal for linear model, </a:t>
            </a:r>
            <a:r>
              <a:rPr lang="en-US" sz="2200" dirty="0" err="1" smtClean="0"/>
              <a:t>gaussian</a:t>
            </a:r>
            <a:r>
              <a:rPr lang="en-US" sz="2200" dirty="0" smtClean="0"/>
              <a:t> likelihood, perfect model.</a:t>
            </a:r>
          </a:p>
          <a:p>
            <a:pPr>
              <a:buFont typeface="Wingdings" charset="2"/>
              <a:buChar char="Ø"/>
            </a:pPr>
            <a:r>
              <a:rPr lang="en-US" sz="2200" dirty="0" smtClean="0"/>
              <a:t>In KF, only mean and covariance have meaning.</a:t>
            </a:r>
          </a:p>
          <a:p>
            <a:pPr>
              <a:buFont typeface="Arial"/>
              <a:buNone/>
            </a:pPr>
            <a:endParaRPr lang="en-US" sz="2200" dirty="0" smtClean="0"/>
          </a:p>
          <a:p>
            <a:pPr>
              <a:buFont typeface="Wingdings" charset="2"/>
              <a:buChar char="Ø"/>
            </a:pPr>
            <a:r>
              <a:rPr lang="en-US" sz="2200" dirty="0" smtClean="0"/>
              <a:t>Ensemble allows computation of many other statistics.</a:t>
            </a:r>
          </a:p>
          <a:p>
            <a:pPr>
              <a:buFont typeface="Wingdings" charset="2"/>
              <a:buChar char="Ø"/>
            </a:pPr>
            <a:r>
              <a:rPr lang="en-US" sz="2200" dirty="0" smtClean="0"/>
              <a:t>What do they mean? Not entirely clear.</a:t>
            </a:r>
          </a:p>
          <a:p>
            <a:pPr>
              <a:buFont typeface="Wingdings" charset="2"/>
              <a:buChar char="Ø"/>
            </a:pPr>
            <a:endParaRPr lang="en-US" sz="2200" dirty="0" smtClean="0"/>
          </a:p>
          <a:p>
            <a:pPr>
              <a:buFont typeface="Wingdings" charset="2"/>
              <a:buChar char="Ø"/>
            </a:pPr>
            <a:r>
              <a:rPr lang="en-US" sz="2200" dirty="0" smtClean="0"/>
              <a:t>What do they mean when there are all sorts of error? </a:t>
            </a:r>
          </a:p>
          <a:p>
            <a:pPr marL="457200" lvl="1" indent="0">
              <a:buNone/>
            </a:pPr>
            <a:r>
              <a:rPr lang="en-US" sz="2200" dirty="0" smtClean="0"/>
              <a:t>Even less clear. </a:t>
            </a:r>
          </a:p>
          <a:p>
            <a:pPr>
              <a:buFont typeface="Wingdings" charset="2"/>
              <a:buChar char="Ø"/>
            </a:pPr>
            <a:endParaRPr lang="en-US" sz="2200" dirty="0" smtClean="0"/>
          </a:p>
          <a:p>
            <a:pPr>
              <a:buFont typeface="Wingdings" charset="2"/>
              <a:buChar char="Ø"/>
            </a:pPr>
            <a:r>
              <a:rPr lang="en-US" sz="2200" u="sng" dirty="0" smtClean="0">
                <a:solidFill>
                  <a:srgbClr val="FF0000"/>
                </a:solidFill>
              </a:rPr>
              <a:t>Must Calibrate and Validate results.</a:t>
            </a:r>
          </a:p>
          <a:p>
            <a:pPr>
              <a:buFont typeface="Arial"/>
              <a:buNone/>
            </a:pPr>
            <a:endParaRPr lang="en-US" sz="1400" dirty="0" smtClean="0"/>
          </a:p>
        </p:txBody>
      </p:sp>
    </p:spTree>
    <p:extLst>
      <p:ext uri="{BB962C8B-B14F-4D97-AF65-F5344CB8AC3E}">
        <p14:creationId xmlns:p14="http://schemas.microsoft.com/office/powerpoint/2010/main" val="13413339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64</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Localization</a:t>
            </a:r>
            <a:endParaRPr lang="en-US" dirty="0">
              <a:solidFill>
                <a:schemeClr val="bg1">
                  <a:lumMod val="65000"/>
                </a:schemeClr>
              </a:solidFill>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4760905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ingle_tru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3" r="5000" b="23334"/>
          <a:stretch/>
        </p:blipFill>
        <p:spPr>
          <a:xfrm>
            <a:off x="457200" y="2971800"/>
            <a:ext cx="8229600" cy="3657600"/>
          </a:xfrm>
          <a:prstGeom prst="rect">
            <a:avLst/>
          </a:prstGeom>
        </p:spPr>
      </p:pic>
      <p:sp>
        <p:nvSpPr>
          <p:cNvPr id="3" name="Title 2"/>
          <p:cNvSpPr>
            <a:spLocks noGrp="1"/>
          </p:cNvSpPr>
          <p:nvPr>
            <p:ph type="title"/>
          </p:nvPr>
        </p:nvSpPr>
        <p:spPr>
          <a:xfrm>
            <a:off x="0" y="1038"/>
            <a:ext cx="9144000" cy="685801"/>
          </a:xfrm>
        </p:spPr>
        <p:txBody>
          <a:bodyPr/>
          <a:lstStyle/>
          <a:p>
            <a:r>
              <a:rPr lang="en-US" sz="2400" dirty="0" smtClean="0">
                <a:latin typeface="Arial"/>
                <a:cs typeface="Arial"/>
              </a:rPr>
              <a:t>Making it work:</a:t>
            </a:r>
            <a:endParaRPr lang="en-US" sz="2400" dirty="0">
              <a:latin typeface="Arial"/>
              <a:cs typeface="Arial"/>
            </a:endParaRPr>
          </a:p>
        </p:txBody>
      </p:sp>
      <p:sp>
        <p:nvSpPr>
          <p:cNvPr id="6" name="TextBox 5"/>
          <p:cNvSpPr txBox="1"/>
          <p:nvPr/>
        </p:nvSpPr>
        <p:spPr>
          <a:xfrm>
            <a:off x="381000" y="945683"/>
            <a:ext cx="8382000" cy="1865126"/>
          </a:xfrm>
          <a:prstGeom prst="rect">
            <a:avLst/>
          </a:prstGeom>
          <a:noFill/>
        </p:spPr>
        <p:txBody>
          <a:bodyPr wrap="square" rtlCol="0">
            <a:spAutoFit/>
          </a:bodyPr>
          <a:lstStyle/>
          <a:p>
            <a:pPr>
              <a:lnSpc>
                <a:spcPct val="120000"/>
              </a:lnSpc>
            </a:pPr>
            <a:r>
              <a:rPr lang="en-US" dirty="0" smtClean="0"/>
              <a:t>Lorenz-96 low-order model example.</a:t>
            </a:r>
          </a:p>
          <a:p>
            <a:pPr>
              <a:lnSpc>
                <a:spcPct val="120000"/>
              </a:lnSpc>
            </a:pPr>
            <a:r>
              <a:rPr lang="en-US" dirty="0" smtClean="0"/>
              <a:t>40 state variables: X</a:t>
            </a:r>
            <a:r>
              <a:rPr lang="en-US" baseline="-25000" dirty="0" smtClean="0"/>
              <a:t>1</a:t>
            </a:r>
            <a:r>
              <a:rPr lang="en-US" dirty="0" smtClean="0"/>
              <a:t>, X</a:t>
            </a:r>
            <a:r>
              <a:rPr lang="en-US" baseline="-25000" dirty="0" smtClean="0"/>
              <a:t>2</a:t>
            </a:r>
            <a:r>
              <a:rPr lang="en-US" dirty="0" smtClean="0"/>
              <a:t>,..., X</a:t>
            </a:r>
            <a:r>
              <a:rPr lang="en-US" baseline="-25000" dirty="0" smtClean="0"/>
              <a:t>40</a:t>
            </a:r>
            <a:r>
              <a:rPr lang="en-US" dirty="0" smtClean="0"/>
              <a:t>.</a:t>
            </a:r>
          </a:p>
          <a:p>
            <a:pPr>
              <a:lnSpc>
                <a:spcPct val="120000"/>
              </a:lnSpc>
            </a:pPr>
            <a:r>
              <a:rPr lang="en-US" dirty="0" err="1" smtClean="0"/>
              <a:t>dX</a:t>
            </a:r>
            <a:r>
              <a:rPr lang="en-US" baseline="-25000" dirty="0" err="1" smtClean="0"/>
              <a:t>i</a:t>
            </a:r>
            <a:r>
              <a:rPr lang="en-US" dirty="0" smtClean="0"/>
              <a:t> / </a:t>
            </a:r>
            <a:r>
              <a:rPr lang="en-US" dirty="0" err="1" smtClean="0"/>
              <a:t>dt</a:t>
            </a:r>
            <a:r>
              <a:rPr lang="en-US" dirty="0" smtClean="0"/>
              <a:t> = (X</a:t>
            </a:r>
            <a:r>
              <a:rPr lang="en-US" baseline="-25000" dirty="0" smtClean="0"/>
              <a:t>i+1 </a:t>
            </a:r>
            <a:r>
              <a:rPr lang="en-US" dirty="0" smtClean="0"/>
              <a:t>- X</a:t>
            </a:r>
            <a:r>
              <a:rPr lang="en-US" baseline="-25000" dirty="0" smtClean="0"/>
              <a:t>i-2</a:t>
            </a:r>
            <a:r>
              <a:rPr lang="en-US" dirty="0" smtClean="0"/>
              <a:t>)X</a:t>
            </a:r>
            <a:r>
              <a:rPr lang="en-US" baseline="-25000" dirty="0" smtClean="0"/>
              <a:t>i-1 </a:t>
            </a:r>
            <a:r>
              <a:rPr lang="en-US" dirty="0" smtClean="0"/>
              <a:t>- X</a:t>
            </a:r>
            <a:r>
              <a:rPr lang="en-US" baseline="-25000" dirty="0" smtClean="0"/>
              <a:t>i</a:t>
            </a:r>
            <a:r>
              <a:rPr lang="en-US" dirty="0" smtClean="0"/>
              <a:t> + F.</a:t>
            </a:r>
          </a:p>
          <a:p>
            <a:pPr>
              <a:lnSpc>
                <a:spcPct val="120000"/>
              </a:lnSpc>
            </a:pPr>
            <a:r>
              <a:rPr lang="en-US" dirty="0" smtClean="0"/>
              <a:t>Acts ‘something’ like weather around a latitude band.</a:t>
            </a:r>
            <a:endParaRPr lang="en-US" dirty="0"/>
          </a:p>
        </p:txBody>
      </p:sp>
      <p:sp>
        <p:nvSpPr>
          <p:cNvPr id="5" name="Footer Placeholder 4"/>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65</a:t>
            </a:fld>
            <a:endParaRPr lang="en-US" dirty="0"/>
          </a:p>
        </p:txBody>
      </p:sp>
    </p:spTree>
    <p:extLst>
      <p:ext uri="{BB962C8B-B14F-4D97-AF65-F5344CB8AC3E}">
        <p14:creationId xmlns:p14="http://schemas.microsoft.com/office/powerpoint/2010/main" val="11227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rror_grow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4" r="5000" b="23332"/>
          <a:stretch/>
        </p:blipFill>
        <p:spPr>
          <a:xfrm>
            <a:off x="457200" y="2971800"/>
            <a:ext cx="8229600" cy="3657600"/>
          </a:xfrm>
          <a:prstGeom prst="rect">
            <a:avLst/>
          </a:prstGeom>
        </p:spPr>
      </p:pic>
      <p:sp>
        <p:nvSpPr>
          <p:cNvPr id="3" name="Title 2"/>
          <p:cNvSpPr>
            <a:spLocks noGrp="1"/>
          </p:cNvSpPr>
          <p:nvPr>
            <p:ph type="title"/>
          </p:nvPr>
        </p:nvSpPr>
        <p:spPr>
          <a:xfrm>
            <a:off x="0" y="-1"/>
            <a:ext cx="9144000" cy="685801"/>
          </a:xfrm>
        </p:spPr>
        <p:txBody>
          <a:bodyPr/>
          <a:lstStyle/>
          <a:p>
            <a:r>
              <a:rPr lang="en-US" sz="2400" dirty="0" smtClean="0">
                <a:latin typeface="Arial"/>
                <a:cs typeface="Arial"/>
              </a:rPr>
              <a:t>Making it work:</a:t>
            </a:r>
            <a:endParaRPr lang="en-US" sz="2400" dirty="0">
              <a:latin typeface="Arial"/>
              <a:cs typeface="Arial"/>
            </a:endParaRPr>
          </a:p>
        </p:txBody>
      </p:sp>
      <p:sp>
        <p:nvSpPr>
          <p:cNvPr id="6" name="TextBox 5"/>
          <p:cNvSpPr txBox="1"/>
          <p:nvPr/>
        </p:nvSpPr>
        <p:spPr>
          <a:xfrm>
            <a:off x="381000" y="945683"/>
            <a:ext cx="8382000" cy="2012859"/>
          </a:xfrm>
          <a:prstGeom prst="rect">
            <a:avLst/>
          </a:prstGeom>
          <a:noFill/>
        </p:spPr>
        <p:txBody>
          <a:bodyPr wrap="square" rtlCol="0">
            <a:spAutoFit/>
          </a:bodyPr>
          <a:lstStyle/>
          <a:p>
            <a:r>
              <a:rPr lang="en-US" dirty="0" smtClean="0"/>
              <a:t>Lorenz-96 is sensitive to small perturbations.</a:t>
            </a:r>
          </a:p>
          <a:p>
            <a:r>
              <a:rPr lang="en-US" dirty="0" smtClean="0"/>
              <a:t>Introduce </a:t>
            </a:r>
            <a:r>
              <a:rPr lang="en-US" dirty="0"/>
              <a:t>20 ‘ensemble’ state estimates.</a:t>
            </a:r>
          </a:p>
          <a:p>
            <a:r>
              <a:rPr lang="en-US" dirty="0" smtClean="0"/>
              <a:t>Each is </a:t>
            </a:r>
            <a:r>
              <a:rPr lang="en-US" dirty="0"/>
              <a:t>perturbed for each of the 40-variables at time 0</a:t>
            </a:r>
            <a:r>
              <a:rPr lang="en-US" dirty="0" smtClean="0"/>
              <a:t>.</a:t>
            </a:r>
            <a:endParaRPr lang="en-US" dirty="0"/>
          </a:p>
          <a:p>
            <a:r>
              <a:rPr lang="en-US" dirty="0"/>
              <a:t>Refer to unperturbed control integration as ‘truth</a:t>
            </a:r>
            <a:r>
              <a:rPr lang="en-US" dirty="0" smtClean="0"/>
              <a:t>’.</a:t>
            </a:r>
            <a:endParaRPr lang="en-US" dirty="0"/>
          </a:p>
          <a:p>
            <a:pPr>
              <a:lnSpc>
                <a:spcPct val="120000"/>
              </a:lnSpc>
            </a:pPr>
            <a:endParaRPr lang="en-US" dirty="0"/>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66</a:t>
            </a:fld>
            <a:endParaRPr lang="en-US" dirty="0"/>
          </a:p>
        </p:txBody>
      </p:sp>
    </p:spTree>
    <p:extLst>
      <p:ext uri="{BB962C8B-B14F-4D97-AF65-F5344CB8AC3E}">
        <p14:creationId xmlns:p14="http://schemas.microsoft.com/office/powerpoint/2010/main" val="28894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ingle_assim_no_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5" t="23332" r="4901" b="23335"/>
          <a:stretch/>
        </p:blipFill>
        <p:spPr>
          <a:xfrm>
            <a:off x="457200" y="2971800"/>
            <a:ext cx="8229600" cy="3657600"/>
          </a:xfrm>
          <a:prstGeom prst="rect">
            <a:avLst/>
          </a:prstGeom>
        </p:spPr>
      </p:pic>
      <p:sp>
        <p:nvSpPr>
          <p:cNvPr id="3" name="Title 2"/>
          <p:cNvSpPr>
            <a:spLocks noGrp="1"/>
          </p:cNvSpPr>
          <p:nvPr>
            <p:ph type="title"/>
          </p:nvPr>
        </p:nvSpPr>
        <p:spPr>
          <a:xfrm>
            <a:off x="0" y="0"/>
            <a:ext cx="9144000" cy="685800"/>
          </a:xfrm>
        </p:spPr>
        <p:txBody>
          <a:bodyPr/>
          <a:lstStyle/>
          <a:p>
            <a:r>
              <a:rPr lang="en-US" sz="2400" dirty="0">
                <a:cs typeface="Arial"/>
              </a:rPr>
              <a:t>Making it work:</a:t>
            </a:r>
            <a:endParaRPr lang="en-US" sz="2400" dirty="0">
              <a:latin typeface="Arial"/>
              <a:cs typeface="Arial"/>
            </a:endParaRPr>
          </a:p>
        </p:txBody>
      </p:sp>
      <p:sp>
        <p:nvSpPr>
          <p:cNvPr id="6" name="TextBox 5"/>
          <p:cNvSpPr txBox="1"/>
          <p:nvPr/>
        </p:nvSpPr>
        <p:spPr>
          <a:xfrm>
            <a:off x="381000" y="945683"/>
            <a:ext cx="8382000" cy="1938992"/>
          </a:xfrm>
          <a:prstGeom prst="rect">
            <a:avLst/>
          </a:prstGeom>
          <a:noFill/>
        </p:spPr>
        <p:txBody>
          <a:bodyPr wrap="square" rtlCol="0">
            <a:spAutoFit/>
          </a:bodyPr>
          <a:lstStyle/>
          <a:p>
            <a:r>
              <a:rPr lang="en-US" dirty="0" smtClean="0"/>
              <a:t>Assimilate ‘observations’ from 40 random locations.</a:t>
            </a:r>
          </a:p>
          <a:p>
            <a:r>
              <a:rPr lang="en-US" dirty="0" smtClean="0"/>
              <a:t>Interpolate </a:t>
            </a:r>
            <a:r>
              <a:rPr lang="en-US" dirty="0"/>
              <a:t>truth to station location.</a:t>
            </a:r>
          </a:p>
          <a:p>
            <a:r>
              <a:rPr lang="en-US" dirty="0"/>
              <a:t>Simulate observational error: </a:t>
            </a:r>
            <a:endParaRPr lang="en-US" dirty="0" smtClean="0"/>
          </a:p>
          <a:p>
            <a:r>
              <a:rPr lang="en-US" dirty="0"/>
              <a:t>	</a:t>
            </a:r>
            <a:r>
              <a:rPr lang="en-US" dirty="0" smtClean="0"/>
              <a:t>Add </a:t>
            </a:r>
            <a:r>
              <a:rPr lang="en-US" dirty="0"/>
              <a:t>random draw from N(0, 16) to each.</a:t>
            </a:r>
          </a:p>
          <a:p>
            <a:r>
              <a:rPr lang="en-US" dirty="0"/>
              <a:t>Start from ‘climatological’ 20-member </a:t>
            </a:r>
            <a:r>
              <a:rPr lang="en-US" dirty="0" smtClean="0"/>
              <a:t>ensemble.</a:t>
            </a:r>
            <a:endParaRPr lang="en-US" dirty="0"/>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67</a:t>
            </a:fld>
            <a:endParaRPr lang="en-US" dirty="0"/>
          </a:p>
        </p:txBody>
      </p:sp>
    </p:spTree>
    <p:extLst>
      <p:ext uri="{BB962C8B-B14F-4D97-AF65-F5344CB8AC3E}">
        <p14:creationId xmlns:p14="http://schemas.microsoft.com/office/powerpoint/2010/main" val="27244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2294696"/>
            <a:ext cx="5630672" cy="3143504"/>
          </a:xfrm>
          <a:prstGeom prst="rect">
            <a:avLst/>
          </a:prstGeom>
          <a:noFill/>
          <a:ln w="9525">
            <a:noFill/>
            <a:miter lim="800000"/>
            <a:headEnd/>
            <a:tailEnd/>
          </a:ln>
        </p:spPr>
      </p:pic>
      <p:sp>
        <p:nvSpPr>
          <p:cNvPr id="5" name="TextBox 4"/>
          <p:cNvSpPr txBox="1"/>
          <p:nvPr/>
        </p:nvSpPr>
        <p:spPr>
          <a:xfrm>
            <a:off x="1666687" y="5650468"/>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Model error</a:t>
            </a:r>
            <a:endParaRPr lang="en-US" sz="1800" dirty="0">
              <a:solidFill>
                <a:prstClr val="black"/>
              </a:solidFill>
              <a:latin typeface="Calibri"/>
              <a:ea typeface="+mn-ea"/>
              <a:cs typeface="+mn-cs"/>
            </a:endParaRPr>
          </a:p>
        </p:txBody>
      </p:sp>
      <p:sp>
        <p:nvSpPr>
          <p:cNvPr id="6" name="TextBox 5"/>
          <p:cNvSpPr txBox="1"/>
          <p:nvPr/>
        </p:nvSpPr>
        <p:spPr>
          <a:xfrm>
            <a:off x="362392" y="1851396"/>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507853"/>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711998"/>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u="sng" dirty="0" smtClean="0">
                <a:solidFill>
                  <a:srgbClr val="FF0000"/>
                </a:solidFill>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5354936"/>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578633"/>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1877185"/>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2025188"/>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3857135"/>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68</a:t>
            </a:fld>
            <a:endParaRPr lang="en-US" dirty="0"/>
          </a:p>
        </p:txBody>
      </p:sp>
      <p:sp>
        <p:nvSpPr>
          <p:cNvPr id="2" name="TextBox 1"/>
          <p:cNvSpPr txBox="1"/>
          <p:nvPr/>
        </p:nvSpPr>
        <p:spPr>
          <a:xfrm>
            <a:off x="304800" y="838200"/>
            <a:ext cx="8534400" cy="461665"/>
          </a:xfrm>
          <a:prstGeom prst="rect">
            <a:avLst/>
          </a:prstGeom>
          <a:noFill/>
        </p:spPr>
        <p:txBody>
          <a:bodyPr wrap="square" rtlCol="0">
            <a:spAutoFit/>
          </a:bodyPr>
          <a:lstStyle/>
          <a:p>
            <a:r>
              <a:rPr lang="en-US" dirty="0" smtClean="0"/>
              <a:t>Some error sources in ensemble filters.</a:t>
            </a:r>
            <a:endParaRPr lang="en-US" dirty="0"/>
          </a:p>
        </p:txBody>
      </p:sp>
    </p:spTree>
    <p:extLst>
      <p:ext uri="{BB962C8B-B14F-4D97-AF65-F5344CB8AC3E}">
        <p14:creationId xmlns:p14="http://schemas.microsoft.com/office/powerpoint/2010/main" val="24899793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69</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solidFill>
                  <a:schemeClr val="bg1">
                    <a:lumMod val="65000"/>
                  </a:schemeClr>
                </a:solidFill>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68346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3139321"/>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Recall our earlier assimilation update equation.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Numerator is just product of two </a:t>
            </a:r>
            <a:r>
              <a:rPr lang="en-US" dirty="0" err="1" smtClean="0">
                <a:solidFill>
                  <a:prstClr val="black"/>
                </a:solidFill>
                <a:latin typeface="Calibri"/>
                <a:ea typeface="+mn-ea"/>
                <a:cs typeface="+mn-cs"/>
              </a:rPr>
              <a:t>gaussians</a:t>
            </a:r>
            <a:r>
              <a:rPr lang="en-US" dirty="0" smtClean="0">
                <a:solidFill>
                  <a:prstClr val="black"/>
                </a:solidFill>
                <a:latin typeface="Calibri"/>
                <a:ea typeface="+mn-ea"/>
                <a:cs typeface="+mn-cs"/>
              </a:rPr>
              <a:t>.</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Denominator just normalizes posterior to be a PDF.</a:t>
            </a:r>
            <a:endParaRPr lang="en-US" dirty="0">
              <a:solidFill>
                <a:prstClr val="black"/>
              </a:solidFill>
              <a:latin typeface="Calibri"/>
              <a:ea typeface="+mn-ea"/>
              <a:cs typeface="+mn-cs"/>
            </a:endParaRPr>
          </a:p>
        </p:txBody>
      </p:sp>
      <p:sp>
        <p:nvSpPr>
          <p:cNvPr id="4" name="Footer Placeholder 3"/>
          <p:cNvSpPr>
            <a:spLocks noGrp="1"/>
          </p:cNvSpPr>
          <p:nvPr>
            <p:ph type="ftr" sz="quarter" idx="3"/>
          </p:nvPr>
        </p:nvSpPr>
        <p:spPr/>
        <p:txBody>
          <a:bodyPr/>
          <a:lstStyle/>
          <a:p>
            <a:r>
              <a:rPr lang="en-US" smtClean="0"/>
              <a:t>CAHMDA VII Tutorial, 20 Aug. 2017</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7</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792427" y="1600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92427" y="1600200"/>
                <a:ext cx="4525085" cy="775725"/>
              </a:xfrm>
              <a:prstGeom prst="rect">
                <a:avLst/>
              </a:prstGeom>
              <a:blipFill rotWithShape="0">
                <a:blip r:embed="rId2"/>
                <a:stretch>
                  <a:fillRect/>
                </a:stretch>
              </a:blipFill>
            </p:spPr>
            <p:txBody>
              <a:bodyPr/>
              <a:lstStyle/>
              <a:p>
                <a:r>
                  <a:rPr lang="en-US">
                    <a:noFill/>
                  </a:rPr>
                  <a:t> </a:t>
                </a:r>
              </a:p>
            </p:txBody>
          </p:sp>
        </mc:Fallback>
      </mc:AlternateContent>
      <p:sp>
        <p:nvSpPr>
          <p:cNvPr id="10" name="TextBox 9"/>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3368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 Localization</a:t>
            </a:r>
            <a:endParaRPr lang="en-US" sz="2400" dirty="0">
              <a:latin typeface="Arial"/>
              <a:cs typeface="Arial"/>
            </a:endParaRPr>
          </a:p>
        </p:txBody>
      </p:sp>
      <p:pic>
        <p:nvPicPr>
          <p:cNvPr id="4" name="Picture 3" descr="s15f02.eps"/>
          <p:cNvPicPr>
            <a:picLocks noChangeAspect="1"/>
          </p:cNvPicPr>
          <p:nvPr/>
        </p:nvPicPr>
        <p:blipFill>
          <a:blip r:embed="rId2"/>
          <a:stretch>
            <a:fillRect/>
          </a:stretch>
        </p:blipFill>
        <p:spPr>
          <a:xfrm rot="5400000">
            <a:off x="531653" y="1607386"/>
            <a:ext cx="3787140" cy="3804920"/>
          </a:xfrm>
          <a:prstGeom prst="rect">
            <a:avLst/>
          </a:prstGeom>
        </p:spPr>
      </p:pic>
      <p:sp>
        <p:nvSpPr>
          <p:cNvPr id="5" name="TextBox 4"/>
          <p:cNvSpPr txBox="1"/>
          <p:nvPr/>
        </p:nvSpPr>
        <p:spPr>
          <a:xfrm>
            <a:off x="4573609" y="1947784"/>
            <a:ext cx="4299021" cy="3693319"/>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Plot shows expected absolute value of sample correlation vs. true correlation.</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Unrelated obs. reduce spread, increase error. </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Attack with localization.</a:t>
            </a:r>
          </a:p>
          <a:p>
            <a:pPr defTabSz="457200" eaLnBrk="1" fontAlgn="auto" hangingPunct="1">
              <a:spcBef>
                <a:spcPts val="0"/>
              </a:spcBef>
              <a:spcAft>
                <a:spcPts val="0"/>
              </a:spcAft>
            </a:pPr>
            <a:endParaRPr lang="en-US" sz="1800" dirty="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Reduce impact of observation on weakly correlated state variables.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Let weight go to zero for many ‘unrelated’ variables to save on computing.</a:t>
            </a:r>
            <a:endParaRPr lang="en-US" sz="1800" dirty="0">
              <a:solidFill>
                <a:prstClr val="black"/>
              </a:solidFill>
              <a:latin typeface="Calibri"/>
              <a:ea typeface="+mn-ea"/>
              <a:cs typeface="+mn-cs"/>
            </a:endParaRPr>
          </a:p>
        </p:txBody>
      </p:sp>
      <p:sp>
        <p:nvSpPr>
          <p:cNvPr id="7" name="Footer Placeholder 6"/>
          <p:cNvSpPr>
            <a:spLocks noGrp="1"/>
          </p:cNvSpPr>
          <p:nvPr>
            <p:ph type="ftr" sz="quarter" idx="3"/>
          </p:nvPr>
        </p:nvSpPr>
        <p:spPr/>
        <p:txBody>
          <a:bodyPr/>
          <a:lstStyle/>
          <a:p>
            <a:r>
              <a:rPr lang="en-US" smtClean="0"/>
              <a:t>CAHMDA VII Tutorial, 20 Aug. 2017</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70</a:t>
            </a:fld>
            <a:endParaRPr lang="en-US" dirty="0"/>
          </a:p>
        </p:txBody>
      </p:sp>
      <p:sp>
        <p:nvSpPr>
          <p:cNvPr id="2" name="TextBox 1"/>
          <p:cNvSpPr txBox="1"/>
          <p:nvPr/>
        </p:nvSpPr>
        <p:spPr>
          <a:xfrm>
            <a:off x="304800" y="914400"/>
            <a:ext cx="8567830" cy="461665"/>
          </a:xfrm>
          <a:prstGeom prst="rect">
            <a:avLst/>
          </a:prstGeom>
          <a:noFill/>
        </p:spPr>
        <p:txBody>
          <a:bodyPr wrap="square" rtlCol="0">
            <a:spAutoFit/>
          </a:bodyPr>
          <a:lstStyle/>
          <a:p>
            <a:r>
              <a:rPr lang="en-US" dirty="0">
                <a:latin typeface="Calibri" charset="0"/>
                <a:ea typeface="Calibri" charset="0"/>
                <a:cs typeface="Calibri" charset="0"/>
              </a:rPr>
              <a:t>Sampling Error: Observations Impact Unrelated State Variables</a:t>
            </a:r>
          </a:p>
        </p:txBody>
      </p:sp>
    </p:spTree>
    <p:extLst>
      <p:ext uri="{BB962C8B-B14F-4D97-AF65-F5344CB8AC3E}">
        <p14:creationId xmlns:p14="http://schemas.microsoft.com/office/powerpoint/2010/main" val="10354566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Making it work: Localization</a:t>
            </a:r>
            <a:endParaRPr lang="en-US" sz="2400" dirty="0">
              <a:latin typeface="Arial"/>
              <a:cs typeface="Arial"/>
            </a:endParaRPr>
          </a:p>
        </p:txBody>
      </p:sp>
      <p:pic>
        <p:nvPicPr>
          <p:cNvPr id="5" name="loc_no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1066800"/>
            <a:ext cx="9134475" cy="5791200"/>
          </a:xfrm>
          <a:prstGeom prst="rect">
            <a:avLst/>
          </a:prstGeom>
        </p:spPr>
      </p:pic>
      <p:sp>
        <p:nvSpPr>
          <p:cNvPr id="6" name="Footer Placeholder 5"/>
          <p:cNvSpPr>
            <a:spLocks noGrp="1"/>
          </p:cNvSpPr>
          <p:nvPr>
            <p:ph type="ftr" sz="quarter" idx="3"/>
          </p:nvPr>
        </p:nvSpPr>
        <p:spPr/>
        <p:txBody>
          <a:bodyPr/>
          <a:lstStyle/>
          <a:p>
            <a:r>
              <a:rPr lang="en-US" smtClean="0"/>
              <a:t>CAHMDA VII Tutorial, 20 Aug. 2017</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71</a:t>
            </a:fld>
            <a:endParaRPr lang="en-US" dirty="0"/>
          </a:p>
        </p:txBody>
      </p:sp>
    </p:spTree>
    <p:extLst>
      <p:ext uri="{BB962C8B-B14F-4D97-AF65-F5344CB8AC3E}">
        <p14:creationId xmlns:p14="http://schemas.microsoft.com/office/powerpoint/2010/main" val="30108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cs typeface="Arial"/>
              </a:rPr>
              <a:t>Making it work: Localization</a:t>
            </a:r>
            <a:endParaRPr lang="en-US" sz="2400" dirty="0">
              <a:latin typeface="Arial"/>
              <a:cs typeface="Arial"/>
            </a:endParaRPr>
          </a:p>
        </p:txBody>
      </p:sp>
      <p:pic>
        <p:nvPicPr>
          <p:cNvPr id="6" name="Picture 5" descr="argfig3.1.eps"/>
          <p:cNvPicPr>
            <a:picLocks noChangeAspect="1"/>
          </p:cNvPicPr>
          <p:nvPr/>
        </p:nvPicPr>
        <p:blipFill>
          <a:blip r:embed="rId2"/>
          <a:stretch>
            <a:fillRect/>
          </a:stretch>
        </p:blipFill>
        <p:spPr>
          <a:xfrm>
            <a:off x="1651000" y="991801"/>
            <a:ext cx="5666740" cy="5210937"/>
          </a:xfrm>
          <a:prstGeom prst="rect">
            <a:avLst/>
          </a:prstGeom>
        </p:spPr>
      </p:pic>
      <p:cxnSp>
        <p:nvCxnSpPr>
          <p:cNvPr id="7" name="Straight Arrow Connector 6"/>
          <p:cNvCxnSpPr/>
          <p:nvPr/>
        </p:nvCxnSpPr>
        <p:spPr>
          <a:xfrm rot="16200000" flipH="1">
            <a:off x="2020825" y="3136188"/>
            <a:ext cx="1364306" cy="3432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H="1">
            <a:off x="3419508" y="3136189"/>
            <a:ext cx="1364306" cy="343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flipH="1">
            <a:off x="5504662" y="3136190"/>
            <a:ext cx="1364306" cy="3432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72</a:t>
            </a:fld>
            <a:endParaRPr lang="en-US" dirty="0"/>
          </a:p>
        </p:txBody>
      </p:sp>
    </p:spTree>
    <p:extLst>
      <p:ext uri="{BB962C8B-B14F-4D97-AF65-F5344CB8AC3E}">
        <p14:creationId xmlns:p14="http://schemas.microsoft.com/office/powerpoint/2010/main" val="13896680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73</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solidFill>
                  <a:schemeClr val="bg1">
                    <a:lumMod val="65000"/>
                  </a:schemeClr>
                </a:solidFill>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206901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Making it work: Inflation</a:t>
            </a:r>
            <a:endParaRPr lang="en-US" sz="28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2447096"/>
            <a:ext cx="5630672" cy="3143504"/>
          </a:xfrm>
          <a:prstGeom prst="rect">
            <a:avLst/>
          </a:prstGeom>
          <a:noFill/>
          <a:ln w="9525">
            <a:noFill/>
            <a:miter lim="800000"/>
            <a:headEnd/>
            <a:tailEnd/>
          </a:ln>
        </p:spPr>
      </p:pic>
      <p:sp>
        <p:nvSpPr>
          <p:cNvPr id="5" name="TextBox 4"/>
          <p:cNvSpPr txBox="1"/>
          <p:nvPr/>
        </p:nvSpPr>
        <p:spPr>
          <a:xfrm>
            <a:off x="1666687" y="5802868"/>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a:t>
            </a:r>
            <a:r>
              <a:rPr lang="en-US" sz="1800" u="sng" dirty="0" smtClean="0">
                <a:solidFill>
                  <a:srgbClr val="FF0000"/>
                </a:solidFill>
                <a:latin typeface="Calibri"/>
                <a:ea typeface="+mn-ea"/>
                <a:cs typeface="+mn-cs"/>
              </a:rPr>
              <a:t>Model error</a:t>
            </a:r>
            <a:endParaRPr lang="en-US" sz="1800" u="sng" dirty="0">
              <a:solidFill>
                <a:srgbClr val="FF0000"/>
              </a:solidFill>
              <a:latin typeface="Calibri"/>
              <a:ea typeface="+mn-ea"/>
              <a:cs typeface="+mn-cs"/>
            </a:endParaRPr>
          </a:p>
        </p:txBody>
      </p:sp>
      <p:sp>
        <p:nvSpPr>
          <p:cNvPr id="6" name="TextBox 5"/>
          <p:cNvSpPr txBox="1"/>
          <p:nvPr/>
        </p:nvSpPr>
        <p:spPr>
          <a:xfrm>
            <a:off x="362392" y="2003796"/>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660253"/>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864398"/>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dirty="0" smtClean="0">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5507336"/>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731033"/>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2029585"/>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2177588"/>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4009535"/>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74</a:t>
            </a:fld>
            <a:endParaRPr lang="en-US" dirty="0"/>
          </a:p>
        </p:txBody>
      </p:sp>
      <p:sp>
        <p:nvSpPr>
          <p:cNvPr id="16" name="TextBox 15"/>
          <p:cNvSpPr txBox="1"/>
          <p:nvPr/>
        </p:nvSpPr>
        <p:spPr>
          <a:xfrm>
            <a:off x="304800" y="838200"/>
            <a:ext cx="8534400" cy="461665"/>
          </a:xfrm>
          <a:prstGeom prst="rect">
            <a:avLst/>
          </a:prstGeom>
          <a:noFill/>
        </p:spPr>
        <p:txBody>
          <a:bodyPr wrap="square" rtlCol="0">
            <a:spAutoFit/>
          </a:bodyPr>
          <a:lstStyle/>
          <a:p>
            <a:r>
              <a:rPr lang="en-US" dirty="0" smtClean="0"/>
              <a:t>Some error sources in ensemble filters.</a:t>
            </a:r>
            <a:endParaRPr lang="en-US" dirty="0"/>
          </a:p>
        </p:txBody>
      </p:sp>
    </p:spTree>
    <p:extLst>
      <p:ext uri="{BB962C8B-B14F-4D97-AF65-F5344CB8AC3E}">
        <p14:creationId xmlns:p14="http://schemas.microsoft.com/office/powerpoint/2010/main" val="19010391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75</a:t>
            </a:fld>
            <a:endParaRPr lang="en-US" dirty="0"/>
          </a:p>
        </p:txBody>
      </p:sp>
      <p:sp>
        <p:nvSpPr>
          <p:cNvPr id="16" name="TextBox 15"/>
          <p:cNvSpPr txBox="1"/>
          <p:nvPr/>
        </p:nvSpPr>
        <p:spPr>
          <a:xfrm>
            <a:off x="545335" y="884174"/>
            <a:ext cx="7047852" cy="1569660"/>
          </a:xfrm>
          <a:prstGeom prst="rect">
            <a:avLst/>
          </a:prstGeom>
          <a:noFill/>
        </p:spPr>
        <p:txBody>
          <a:bodyPr wrap="square" rtlCol="0">
            <a:spAutoFit/>
          </a:bodyPr>
          <a:lstStyle/>
          <a:p>
            <a:r>
              <a:rPr lang="en-US" dirty="0" smtClean="0"/>
              <a:t>Assimilating with simulated model error.</a:t>
            </a:r>
          </a:p>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pic>
        <p:nvPicPr>
          <p:cNvPr id="17" name="Picture 16" descr="model_error_divergence.tiff"/>
          <p:cNvPicPr>
            <a:picLocks noChangeAspect="1"/>
          </p:cNvPicPr>
          <p:nvPr/>
        </p:nvPicPr>
        <p:blipFill>
          <a:blip r:embed="rId2"/>
          <a:stretch>
            <a:fillRect/>
          </a:stretch>
        </p:blipFill>
        <p:spPr>
          <a:xfrm>
            <a:off x="533400" y="2438400"/>
            <a:ext cx="7584186" cy="2697226"/>
          </a:xfrm>
          <a:prstGeom prst="rect">
            <a:avLst/>
          </a:prstGeom>
        </p:spPr>
      </p:pic>
      <p:sp>
        <p:nvSpPr>
          <p:cNvPr id="20" name="TextBox 19"/>
          <p:cNvSpPr txBox="1"/>
          <p:nvPr/>
        </p:nvSpPr>
        <p:spPr>
          <a:xfrm>
            <a:off x="609600" y="5334000"/>
            <a:ext cx="7620000" cy="830997"/>
          </a:xfrm>
          <a:prstGeom prst="rect">
            <a:avLst/>
          </a:prstGeom>
          <a:noFill/>
        </p:spPr>
        <p:txBody>
          <a:bodyPr wrap="square" rtlCol="0">
            <a:spAutoFit/>
          </a:bodyPr>
          <a:lstStyle/>
          <a:p>
            <a:r>
              <a:rPr lang="en-US" dirty="0" smtClean="0"/>
              <a:t>Time evolution for first state variable shown.</a:t>
            </a:r>
          </a:p>
          <a:p>
            <a:r>
              <a:rPr lang="en-US" dirty="0" smtClean="0"/>
              <a:t>Assimilating model quickly diverges from ‘true’ model.</a:t>
            </a:r>
            <a:endParaRPr lang="en-US" dirty="0"/>
          </a:p>
        </p:txBody>
      </p:sp>
    </p:spTree>
    <p:extLst>
      <p:ext uri="{BB962C8B-B14F-4D97-AF65-F5344CB8AC3E}">
        <p14:creationId xmlns:p14="http://schemas.microsoft.com/office/powerpoint/2010/main" val="39626077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no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01" y="1295400"/>
            <a:ext cx="9134475" cy="6858000"/>
          </a:xfrm>
          <a:prstGeom prst="rect">
            <a:avLst/>
          </a:prstGeom>
        </p:spPr>
      </p:pic>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76</a:t>
            </a:fld>
            <a:endParaRPr lang="en-US" dirty="0"/>
          </a:p>
        </p:txBody>
      </p:sp>
      <p:sp>
        <p:nvSpPr>
          <p:cNvPr id="7" name="TextBox 6"/>
          <p:cNvSpPr txBox="1"/>
          <p:nvPr/>
        </p:nvSpPr>
        <p:spPr>
          <a:xfrm>
            <a:off x="545335" y="884174"/>
            <a:ext cx="7047852" cy="1569660"/>
          </a:xfrm>
          <a:prstGeom prst="rect">
            <a:avLst/>
          </a:prstGeom>
          <a:noFill/>
        </p:spPr>
        <p:txBody>
          <a:bodyPr wrap="square" rtlCol="0">
            <a:spAutoFit/>
          </a:bodyPr>
          <a:lstStyle/>
          <a:p>
            <a:r>
              <a:rPr lang="en-US" dirty="0" smtClean="0"/>
              <a:t>Assimilating with simulated model error.</a:t>
            </a:r>
          </a:p>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spTree>
    <p:extLst>
      <p:ext uri="{BB962C8B-B14F-4D97-AF65-F5344CB8AC3E}">
        <p14:creationId xmlns:p14="http://schemas.microsoft.com/office/powerpoint/2010/main" val="17112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77</a:t>
            </a:fld>
            <a:endParaRPr lang="en-US" dirty="0"/>
          </a:p>
        </p:txBody>
      </p:sp>
      <p:sp>
        <p:nvSpPr>
          <p:cNvPr id="7" name="TextBox 6"/>
          <p:cNvSpPr txBox="1"/>
          <p:nvPr/>
        </p:nvSpPr>
        <p:spPr>
          <a:xfrm>
            <a:off x="381000" y="1123886"/>
            <a:ext cx="8382000" cy="1446550"/>
          </a:xfrm>
          <a:prstGeom prst="rect">
            <a:avLst/>
          </a:prstGeom>
          <a:noFill/>
        </p:spPr>
        <p:txBody>
          <a:bodyPr wrap="square" rtlCol="0">
            <a:spAutoFit/>
          </a:bodyPr>
          <a:lstStyle/>
          <a:p>
            <a:r>
              <a:rPr lang="en-US" sz="2200" dirty="0" smtClean="0"/>
              <a:t>Reduce confidence in prior to deal with model </a:t>
            </a:r>
            <a:r>
              <a:rPr lang="en-US" sz="2200" smtClean="0"/>
              <a:t>error.</a:t>
            </a:r>
          </a:p>
          <a:p>
            <a:r>
              <a:rPr lang="en-US" sz="2200" dirty="0" smtClean="0"/>
              <a:t>Use inflation.</a:t>
            </a:r>
          </a:p>
          <a:p>
            <a:r>
              <a:rPr lang="en-US" sz="2200" dirty="0" smtClean="0"/>
              <a:t>Simply increase prior ensemble variance for each state variable.</a:t>
            </a:r>
          </a:p>
          <a:p>
            <a:r>
              <a:rPr lang="en-US" sz="2200" dirty="0" smtClean="0"/>
              <a:t>Adaptive algorithms use observations to guide this.</a:t>
            </a:r>
            <a:endParaRPr lang="en-US" sz="2200" dirty="0"/>
          </a:p>
        </p:txBody>
      </p:sp>
      <p:pic>
        <p:nvPicPr>
          <p:cNvPr id="8" name="Picture 7" descr="argfig4.1.eps"/>
          <p:cNvPicPr>
            <a:picLocks noChangeAspect="1"/>
          </p:cNvPicPr>
          <p:nvPr/>
        </p:nvPicPr>
        <p:blipFill>
          <a:blip r:embed="rId3"/>
          <a:stretch>
            <a:fillRect/>
          </a:stretch>
        </p:blipFill>
        <p:spPr>
          <a:xfrm rot="5400000">
            <a:off x="3256302" y="934698"/>
            <a:ext cx="2697659" cy="6771863"/>
          </a:xfrm>
          <a:prstGeom prst="rect">
            <a:avLst/>
          </a:prstGeom>
        </p:spPr>
      </p:pic>
    </p:spTree>
    <p:extLst>
      <p:ext uri="{BB962C8B-B14F-4D97-AF65-F5344CB8AC3E}">
        <p14:creationId xmlns:p14="http://schemas.microsoft.com/office/powerpoint/2010/main" val="21794139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1524000"/>
            <a:ext cx="6858000" cy="5149215"/>
          </a:xfrm>
          <a:prstGeom prst="rect">
            <a:avLst/>
          </a:prstGeom>
        </p:spPr>
      </p:pic>
      <p:sp>
        <p:nvSpPr>
          <p:cNvPr id="3" name="Title 2"/>
          <p:cNvSpPr>
            <a:spLocks noGrp="1"/>
          </p:cNvSpPr>
          <p:nvPr>
            <p:ph type="title"/>
          </p:nvPr>
        </p:nvSpPr>
        <p:spPr/>
        <p:txBody>
          <a:bodyPr/>
          <a:lstStyle/>
          <a:p>
            <a:r>
              <a:rPr lang="en-US" sz="2800" dirty="0">
                <a:cs typeface="Arial"/>
              </a:rPr>
              <a:t>Making it work: Inflation</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CAHMDA VII Tutorial, 20 Aug. 2017</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78</a:t>
            </a:fld>
            <a:endParaRPr lang="en-US" dirty="0"/>
          </a:p>
        </p:txBody>
      </p:sp>
      <p:sp>
        <p:nvSpPr>
          <p:cNvPr id="9" name="TextBox 8"/>
          <p:cNvSpPr txBox="1"/>
          <p:nvPr/>
        </p:nvSpPr>
        <p:spPr>
          <a:xfrm>
            <a:off x="381000" y="918102"/>
            <a:ext cx="8305800" cy="830997"/>
          </a:xfrm>
          <a:prstGeom prst="rect">
            <a:avLst/>
          </a:prstGeom>
          <a:noFill/>
        </p:spPr>
        <p:txBody>
          <a:bodyPr wrap="square" rtlCol="0">
            <a:spAutoFit/>
          </a:bodyPr>
          <a:lstStyle/>
          <a:p>
            <a:r>
              <a:rPr lang="en-US" dirty="0" smtClean="0"/>
              <a:t>Inflation is a function of state variable and time.</a:t>
            </a:r>
          </a:p>
          <a:p>
            <a:r>
              <a:rPr lang="en-US" dirty="0" smtClean="0"/>
              <a:t>Automatically selected by adaptive inflation algorithm.</a:t>
            </a:r>
            <a:endParaRPr lang="en-US" dirty="0"/>
          </a:p>
        </p:txBody>
      </p:sp>
    </p:spTree>
    <p:extLst>
      <p:ext uri="{BB962C8B-B14F-4D97-AF65-F5344CB8AC3E}">
        <p14:creationId xmlns:p14="http://schemas.microsoft.com/office/powerpoint/2010/main" val="410293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79</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latin typeface="Calibri" charset="0"/>
                <a:ea typeface="Calibri" charset="0"/>
                <a:cs typeface="Calibri" charset="0"/>
              </a:rPr>
              <a:t>Parameter estimation.</a:t>
            </a:r>
          </a:p>
          <a:p>
            <a:pPr marL="457200" indent="-457200">
              <a:buAutoNum type="arabicPeriod"/>
            </a:pPr>
            <a:r>
              <a:rPr lang="en-US" dirty="0" smtClean="0">
                <a:solidFill>
                  <a:schemeClr val="bg1">
                    <a:lumMod val="65000"/>
                  </a:schemeClr>
                </a:solidFill>
                <a:latin typeface="Calibri" charset="0"/>
                <a:ea typeface="Calibri" charset="0"/>
                <a:cs typeface="Calibri" charset="0"/>
              </a:rPr>
              <a:t>Some sample applications.</a:t>
            </a:r>
            <a:endParaRPr lang="en-US" dirty="0">
              <a:solidFill>
                <a:schemeClr val="bg1">
                  <a:lumMod val="65000"/>
                </a:schemeClr>
              </a:solidFill>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9966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d_pri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7104108" cy="5334000"/>
          </a:xfrm>
          <a:prstGeom prst="rect">
            <a:avLst/>
          </a:prstGeom>
        </p:spPr>
      </p:pic>
      <p:cxnSp>
        <p:nvCxnSpPr>
          <p:cNvPr id="5" name="Straight Arrow Connector 4"/>
          <p:cNvCxnSpPr/>
          <p:nvPr/>
        </p:nvCxnSpPr>
        <p:spPr>
          <a:xfrm flipH="1">
            <a:off x="3733800" y="1676400"/>
            <a:ext cx="1066800" cy="2667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8</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2" name="TextBox 1"/>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comes from forecast model.</a:t>
            </a:r>
            <a:endParaRPr lang="en-US" dirty="0">
              <a:latin typeface="Calibri" charset="0"/>
              <a:ea typeface="Calibri" charset="0"/>
              <a:cs typeface="Calibri" charset="0"/>
            </a:endParaRPr>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703426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374408" cy="3708131"/>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e>
                    </m:d>
                  </m:oMath>
                </a14:m>
                <a:r>
                  <a:rPr lang="en-US" sz="2000" dirty="0">
                    <a:solidFill>
                      <a:prstClr val="black"/>
                    </a:solidFill>
                    <a:latin typeface="Calibri"/>
                  </a:rPr>
                  <a:t>	</a:t>
                </a:r>
                <a:r>
                  <a:rPr lang="en-US" sz="2000" dirty="0" smtClean="0">
                    <a:solidFill>
                      <a:prstClr val="black"/>
                    </a:solidFill>
                    <a:latin typeface="Calibri"/>
                    <a:ea typeface="+mn-ea"/>
                    <a:cs typeface="+mn-cs"/>
                  </a:rPr>
                  <a:t> 	</a:t>
                </a:r>
                <a:r>
                  <a:rPr lang="en-US" dirty="0" smtClean="0">
                    <a:solidFill>
                      <a:prstClr val="black"/>
                    </a:solidFill>
                    <a:latin typeface="Calibri"/>
                    <a:ea typeface="+mn-ea"/>
                    <a:cs typeface="+mn-cs"/>
                  </a:rPr>
                  <a:t>(3)</a:t>
                </a:r>
              </a:p>
              <a:p>
                <a:pPr defTabSz="457200" eaLnBrk="1" fontAlgn="auto" hangingPunct="1">
                  <a:lnSpc>
                    <a:spcPct val="90000"/>
                  </a:lnSpc>
                  <a:spcBef>
                    <a:spcPts val="180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374408" cy="3708131"/>
              </a:xfrm>
              <a:prstGeom prst="rect">
                <a:avLst/>
              </a:prstGeom>
              <a:blipFill rotWithShape="0">
                <a:blip r:embed="rId3"/>
                <a:stretch>
                  <a:fillRect l="-1092" t="-1480"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80</a:t>
            </a:fld>
            <a:endParaRPr lang="en-US" dirty="0"/>
          </a:p>
        </p:txBody>
      </p:sp>
    </p:spTree>
    <p:extLst>
      <p:ext uri="{BB962C8B-B14F-4D97-AF65-F5344CB8AC3E}">
        <p14:creationId xmlns:p14="http://schemas.microsoft.com/office/powerpoint/2010/main" val="9300649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521885" cy="3800464"/>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r>
                          <a:rPr lang="en-US" sz="2000" b="0" i="1" smtClean="0">
                            <a:solidFill>
                              <a:prstClr val="black"/>
                            </a:solidFill>
                            <a:latin typeface="Cambria Math" charset="0"/>
                          </a:rPr>
                          <m:t>;</m:t>
                        </m:r>
                        <m:r>
                          <a:rPr lang="en-US" sz="2000" b="1" i="0" smtClean="0">
                            <a:solidFill>
                              <a:srgbClr val="FF0000"/>
                            </a:solidFill>
                            <a:latin typeface="Cambria Math" charset="0"/>
                            <a:ea typeface="Cambria Math" charset="0"/>
                            <a:cs typeface="Cambria Math" charset="0"/>
                          </a:rPr>
                          <m:t>𝛂</m:t>
                        </m:r>
                      </m:e>
                    </m:d>
                  </m:oMath>
                </a14:m>
                <a:r>
                  <a:rPr lang="en-US" sz="2000" dirty="0">
                    <a:solidFill>
                      <a:prstClr val="black"/>
                    </a:solidFill>
                    <a:latin typeface="Calibri"/>
                  </a:rPr>
                  <a:t>	</a:t>
                </a:r>
                <a:r>
                  <a:rPr lang="en-US" dirty="0" smtClean="0">
                    <a:solidFill>
                      <a:prstClr val="black"/>
                    </a:solidFill>
                    <a:latin typeface="Calibri"/>
                    <a:ea typeface="+mn-ea"/>
                    <a:cs typeface="+mn-cs"/>
                  </a:rPr>
                  <a:t>(3a)</a:t>
                </a:r>
              </a:p>
              <a:p>
                <a:pPr defTabSz="457200" eaLnBrk="1" fontAlgn="auto" hangingPunct="1">
                  <a:spcBef>
                    <a:spcPts val="1800"/>
                  </a:spcBef>
                  <a:spcAft>
                    <a:spcPts val="0"/>
                  </a:spcAft>
                </a:pPr>
                <a:r>
                  <a:rPr lang="en-US" dirty="0" smtClean="0">
                    <a:solidFill>
                      <a:prstClr val="black"/>
                    </a:solidFill>
                    <a:latin typeface="Calibri"/>
                    <a:ea typeface="+mn-ea"/>
                    <a:cs typeface="+mn-cs"/>
                  </a:rPr>
                  <a:t>With model parameter vector </a:t>
                </a:r>
                <a14:m>
                  <m:oMath xmlns:m="http://schemas.openxmlformats.org/officeDocument/2006/math">
                    <m:r>
                      <a:rPr lang="en-US" b="1" i="0" smtClean="0">
                        <a:solidFill>
                          <a:srgbClr val="FF0000"/>
                        </a:solidFill>
                        <a:latin typeface="Cambria Math" charset="0"/>
                        <a:ea typeface="Cambria Math" charset="0"/>
                        <a:cs typeface="Cambria Math" charset="0"/>
                      </a:rPr>
                      <m:t>𝛂</m:t>
                    </m:r>
                  </m:oMath>
                </a14:m>
                <a:r>
                  <a:rPr lang="en-US" sz="2000"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521885" cy="3800464"/>
              </a:xfrm>
              <a:prstGeom prst="rect">
                <a:avLst/>
              </a:prstGeom>
              <a:blipFill rotWithShape="0">
                <a:blip r:embed="rId3"/>
                <a:stretch>
                  <a:fillRect l="-1073" t="-1445" r="-143"/>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81</a:t>
            </a:fld>
            <a:endParaRPr lang="en-US" dirty="0"/>
          </a:p>
        </p:txBody>
      </p:sp>
    </p:spTree>
    <p:extLst>
      <p:ext uri="{BB962C8B-B14F-4D97-AF65-F5344CB8AC3E}">
        <p14:creationId xmlns:p14="http://schemas.microsoft.com/office/powerpoint/2010/main" val="1136350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786829" cy="5059270"/>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schemeClr val="bg1">
                        <a:lumMod val="65000"/>
                      </a:schemeClr>
                    </a:solidFill>
                    <a:latin typeface="Calibri"/>
                  </a:rPr>
                  <a:t>A time-varying state-vector  </a:t>
                </a:r>
                <a14:m>
                  <m:oMath xmlns:m="http://schemas.openxmlformats.org/officeDocument/2006/math">
                    <m:sSub>
                      <m:sSubPr>
                        <m:ctrlPr>
                          <a:rPr lang="en-US" b="1" i="1" smtClean="0">
                            <a:solidFill>
                              <a:schemeClr val="bg1">
                                <a:lumMod val="65000"/>
                              </a:schemeClr>
                            </a:solidFill>
                            <a:latin typeface="Cambria Math" charset="0"/>
                          </a:rPr>
                        </m:ctrlPr>
                      </m:sSubPr>
                      <m:e>
                        <m:r>
                          <a:rPr lang="en-US" b="1" i="0" smtClean="0">
                            <a:solidFill>
                              <a:schemeClr val="bg1">
                                <a:lumMod val="65000"/>
                              </a:schemeClr>
                            </a:solidFill>
                            <a:latin typeface="Cambria Math" charset="0"/>
                          </a:rPr>
                          <m:t>𝐱</m:t>
                        </m:r>
                      </m:e>
                      <m:sub>
                        <m:r>
                          <a:rPr lang="en-US" b="1" i="1" smtClean="0">
                            <a:solidFill>
                              <a:schemeClr val="bg1">
                                <a:lumMod val="65000"/>
                              </a:schemeClr>
                            </a:solidFill>
                            <a:latin typeface="Cambria Math" charset="0"/>
                          </a:rPr>
                          <m:t>𝒕</m:t>
                        </m:r>
                      </m:sub>
                    </m:sSub>
                  </m:oMath>
                </a14:m>
                <a:r>
                  <a:rPr lang="en-US" dirty="0" smtClean="0">
                    <a:solidFill>
                      <a:schemeClr val="bg1">
                        <a:lumMod val="65000"/>
                      </a:schemeClr>
                    </a:solidFill>
                  </a:rPr>
                  <a:t>,</a:t>
                </a:r>
                <a:endParaRPr lang="en-US" dirty="0">
                  <a:solidFill>
                    <a:schemeClr val="bg1">
                      <a:lumMod val="65000"/>
                    </a:schemeClr>
                  </a:solidFill>
                </a:endParaRP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Times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with observations:   </a:t>
                </a:r>
                <a14:m>
                  <m:oMath xmlns:m="http://schemas.openxmlformats.org/officeDocument/2006/math">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 2, …;      </m:t>
                    </m:r>
                    <m:sSub>
                      <m:sSubPr>
                        <m:ctrlPr>
                          <a:rPr lang="en-US" b="0"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r>
                          <a:rPr lang="en-US" b="0" i="1" smtClean="0">
                            <a:solidFill>
                              <a:schemeClr val="bg1">
                                <a:lumMod val="65000"/>
                              </a:schemeClr>
                            </a:solidFill>
                            <a:latin typeface="Cambria Math" charset="0"/>
                            <a:ea typeface="+mn-ea"/>
                            <a:cs typeface="+mn-cs"/>
                          </a:rPr>
                          <m:t>+1</m:t>
                        </m:r>
                      </m:sub>
                    </m:sSub>
                    <m:r>
                      <a:rPr lang="mr-IN" b="0" i="1" smtClean="0">
                        <a:solidFill>
                          <a:schemeClr val="bg1">
                            <a:lumMod val="65000"/>
                          </a:schemeClr>
                        </a:solidFill>
                        <a:latin typeface="Cambria Math" charset="0"/>
                        <a:ea typeface="Cambria Math" charset="0"/>
                        <a:cs typeface="Cambria Math" charset="0"/>
                      </a:rPr>
                      <m:t>&gt;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𝑘</m:t>
                        </m:r>
                      </m:sub>
                    </m:sSub>
                    <m:r>
                      <a:rPr lang="en-US" b="0" i="1" smtClean="0">
                        <a:solidFill>
                          <a:schemeClr val="bg1">
                            <a:lumMod val="65000"/>
                          </a:schemeClr>
                        </a:solidFill>
                        <a:latin typeface="Cambria Math" charset="0"/>
                        <a:ea typeface="Cambria Math" charset="0"/>
                        <a:cs typeface="Cambria Math" charset="0"/>
                      </a:rPr>
                      <m:t>≥</m:t>
                    </m:r>
                    <m:sSub>
                      <m:sSubPr>
                        <m:ctrlPr>
                          <a:rPr lang="en-US" b="0" i="1" smtClean="0">
                            <a:solidFill>
                              <a:schemeClr val="bg1">
                                <a:lumMod val="65000"/>
                              </a:schemeClr>
                            </a:solidFill>
                            <a:latin typeface="Cambria Math" charset="0"/>
                            <a:ea typeface="Cambria Math" charset="0"/>
                            <a:cs typeface="Cambria Math" charset="0"/>
                          </a:rPr>
                        </m:ctrlPr>
                      </m:sSubPr>
                      <m:e>
                        <m:r>
                          <a:rPr lang="en-US" b="0" i="1" smtClean="0">
                            <a:solidFill>
                              <a:schemeClr val="bg1">
                                <a:lumMod val="65000"/>
                              </a:schemeClr>
                            </a:solidFill>
                            <a:latin typeface="Cambria Math" charset="0"/>
                            <a:ea typeface="Cambria Math" charset="0"/>
                            <a:cs typeface="Cambria Math" charset="0"/>
                          </a:rPr>
                          <m:t>𝑡</m:t>
                        </m:r>
                      </m:e>
                      <m:sub>
                        <m:r>
                          <a:rPr lang="en-US" b="0" i="1" smtClean="0">
                            <a:solidFill>
                              <a:schemeClr val="bg1">
                                <a:lumMod val="65000"/>
                              </a:schemeClr>
                            </a:solidFill>
                            <a:latin typeface="Cambria Math" charset="0"/>
                            <a:ea typeface="Cambria Math" charset="0"/>
                            <a:cs typeface="Cambria Math" charset="0"/>
                          </a:rPr>
                          <m:t>0</m:t>
                        </m:r>
                      </m:sub>
                    </m:sSub>
                  </m:oMath>
                </a14:m>
                <a:r>
                  <a:rPr lang="en-US" dirty="0" smtClean="0">
                    <a:solidFill>
                      <a:schemeClr val="bg1">
                        <a:lumMod val="65000"/>
                      </a:schemeClr>
                    </a:solidFill>
                    <a:latin typeface="Calibri"/>
                    <a:ea typeface="+mn-ea"/>
                    <a:cs typeface="+mn-cs"/>
                  </a:rPr>
                  <a:t>,</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Observations at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oMath>
                </a14:m>
                <a:r>
                  <a:rPr lang="en-US" dirty="0" smtClean="0">
                    <a:solidFill>
                      <a:schemeClr val="bg1">
                        <a:lumMod val="65000"/>
                      </a:schemeClr>
                    </a:solidFill>
                    <a:latin typeface="Calibri"/>
                    <a:ea typeface="+mn-ea"/>
                    <a:cs typeface="+mn-cs"/>
                  </a:rPr>
                  <a:t> related to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𝐱</m:t>
                        </m:r>
                      </m:e>
                      <m:sub>
                        <m:sSub>
                          <m:sSubPr>
                            <m:ctrlPr>
                              <a:rPr lang="en-US" i="1" smtClean="0">
                                <a:solidFill>
                                  <a:schemeClr val="bg1">
                                    <a:lumMod val="65000"/>
                                  </a:schemeClr>
                                </a:solidFill>
                                <a:latin typeface="Cambria Math" charset="0"/>
                                <a:ea typeface="+mn-ea"/>
                                <a:cs typeface="+mn-cs"/>
                              </a:rPr>
                            </m:ctrlPr>
                          </m:sSubPr>
                          <m:e>
                            <m:r>
                              <a:rPr lang="en-US" b="0" i="1" smtClean="0">
                                <a:solidFill>
                                  <a:schemeClr val="bg1">
                                    <a:lumMod val="65000"/>
                                  </a:schemeClr>
                                </a:solidFill>
                                <a:latin typeface="Cambria Math" charset="0"/>
                                <a:ea typeface="+mn-ea"/>
                                <a:cs typeface="+mn-cs"/>
                              </a:rPr>
                              <m:t>𝑡</m:t>
                            </m:r>
                          </m:e>
                          <m:sub>
                            <m:r>
                              <a:rPr lang="en-US" b="0" i="1" smtClean="0">
                                <a:solidFill>
                                  <a:schemeClr val="bg1">
                                    <a:lumMod val="65000"/>
                                  </a:schemeClr>
                                </a:solidFill>
                                <a:latin typeface="Cambria Math" charset="0"/>
                                <a:ea typeface="+mn-ea"/>
                                <a:cs typeface="+mn-cs"/>
                              </a:rPr>
                              <m:t>𝑘</m:t>
                            </m:r>
                          </m:sub>
                        </m:sSub>
                      </m:sub>
                    </m:sSub>
                  </m:oMath>
                </a14:m>
                <a:r>
                  <a:rPr lang="en-US" dirty="0" smtClean="0">
                    <a:solidFill>
                      <a:schemeClr val="bg1">
                        <a:lumMod val="65000"/>
                      </a:schemeClr>
                    </a:solidFill>
                  </a:rPr>
                  <a:t>;    </a:t>
                </a:r>
                <a14:m>
                  <m:oMath xmlns:m="http://schemas.openxmlformats.org/officeDocument/2006/math">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𝐲</m:t>
                        </m:r>
                      </m:e>
                      <m:sub>
                        <m:r>
                          <a:rPr lang="en-US" i="1">
                            <a:solidFill>
                              <a:schemeClr val="bg1">
                                <a:lumMod val="65000"/>
                              </a:schemeClr>
                            </a:solidFill>
                            <a:latin typeface="Cambria Math" charset="0"/>
                          </a:rPr>
                          <m:t>𝑘</m:t>
                        </m:r>
                      </m:sub>
                    </m:sSub>
                    <m:r>
                      <a:rPr lang="en-US" i="1">
                        <a:solidFill>
                          <a:schemeClr val="bg1">
                            <a:lumMod val="65000"/>
                          </a:schemeClr>
                        </a:solidFill>
                        <a:latin typeface="Cambria Math" charset="0"/>
                      </a:rPr>
                      <m:t>=</m:t>
                    </m:r>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h</m:t>
                        </m:r>
                      </m:e>
                      <m:sub>
                        <m:r>
                          <a:rPr lang="en-US" i="1">
                            <a:solidFill>
                              <a:schemeClr val="bg1">
                                <a:lumMod val="65000"/>
                              </a:schemeClr>
                            </a:solidFill>
                            <a:latin typeface="Cambria Math" charset="0"/>
                          </a:rPr>
                          <m:t>𝑘</m:t>
                        </m:r>
                      </m:sub>
                    </m:sSub>
                    <m:d>
                      <m:dPr>
                        <m:ctrlPr>
                          <a:rPr lang="mr-IN" i="1">
                            <a:solidFill>
                              <a:schemeClr val="bg1">
                                <a:lumMod val="65000"/>
                              </a:schemeClr>
                            </a:solidFill>
                            <a:latin typeface="Cambria Math" charset="0"/>
                          </a:rPr>
                        </m:ctrlPr>
                      </m:dPr>
                      <m:e>
                        <m:sSub>
                          <m:sSubPr>
                            <m:ctrlPr>
                              <a:rPr lang="en-US" i="1">
                                <a:solidFill>
                                  <a:schemeClr val="bg1">
                                    <a:lumMod val="65000"/>
                                  </a:schemeClr>
                                </a:solidFill>
                                <a:latin typeface="Cambria Math" charset="0"/>
                              </a:rPr>
                            </m:ctrlPr>
                          </m:sSubPr>
                          <m:e>
                            <m:r>
                              <a:rPr lang="en-US" b="1" i="0">
                                <a:solidFill>
                                  <a:schemeClr val="bg1">
                                    <a:lumMod val="65000"/>
                                  </a:schemeClr>
                                </a:solidFill>
                                <a:latin typeface="Cambria Math" charset="0"/>
                              </a:rPr>
                              <m:t>𝐱</m:t>
                            </m:r>
                          </m:e>
                          <m:sub>
                            <m:sSub>
                              <m:sSubPr>
                                <m:ctrlPr>
                                  <a:rPr lang="en-US" i="1">
                                    <a:solidFill>
                                      <a:schemeClr val="bg1">
                                        <a:lumMod val="65000"/>
                                      </a:schemeClr>
                                    </a:solidFill>
                                    <a:latin typeface="Cambria Math" charset="0"/>
                                  </a:rPr>
                                </m:ctrlPr>
                              </m:sSubPr>
                              <m:e>
                                <m:r>
                                  <a:rPr lang="en-US" i="1">
                                    <a:solidFill>
                                      <a:schemeClr val="bg1">
                                        <a:lumMod val="65000"/>
                                      </a:schemeClr>
                                    </a:solidFill>
                                    <a:latin typeface="Cambria Math" charset="0"/>
                                  </a:rPr>
                                  <m:t>𝑡</m:t>
                                </m:r>
                              </m:e>
                              <m:sub>
                                <m:r>
                                  <a:rPr lang="en-US" i="1">
                                    <a:solidFill>
                                      <a:schemeClr val="bg1">
                                        <a:lumMod val="65000"/>
                                      </a:schemeClr>
                                    </a:solidFill>
                                    <a:latin typeface="Cambria Math" charset="0"/>
                                  </a:rPr>
                                  <m:t>𝑘</m:t>
                                </m:r>
                              </m:sub>
                            </m:sSub>
                          </m:sub>
                        </m:sSub>
                      </m:e>
                    </m:d>
                    <m:r>
                      <a:rPr lang="en-US" b="0" i="1" smtClean="0">
                        <a:solidFill>
                          <a:schemeClr val="bg1">
                            <a:lumMod val="65000"/>
                          </a:schemeClr>
                        </a:solidFill>
                        <a:latin typeface="Cambria Math" charset="0"/>
                      </a:rPr>
                      <m:t>+</m:t>
                    </m:r>
                    <m:sSub>
                      <m:sSubPr>
                        <m:ctrlPr>
                          <a:rPr lang="en-US" b="0" i="1" smtClean="0">
                            <a:solidFill>
                              <a:schemeClr val="bg1">
                                <a:lumMod val="65000"/>
                              </a:schemeClr>
                            </a:solidFill>
                            <a:latin typeface="Cambria Math" charset="0"/>
                          </a:rPr>
                        </m:ctrlPr>
                      </m:sSubPr>
                      <m:e>
                        <m:r>
                          <a:rPr lang="en-US" b="0"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rPr>
                          <m:t>𝑘</m:t>
                        </m:r>
                      </m:sub>
                    </m:sSub>
                  </m:oMath>
                </a14:m>
                <a:r>
                  <a:rPr lang="en-US" dirty="0" smtClean="0">
                    <a:solidFill>
                      <a:schemeClr val="bg1">
                        <a:lumMod val="65000"/>
                      </a:schemeClr>
                    </a:solidFill>
                    <a:latin typeface="Calibri"/>
                    <a:ea typeface="+mn-ea"/>
                    <a:cs typeface="+mn-cs"/>
                  </a:rPr>
                  <a:t>,		(1)</a:t>
                </a:r>
              </a:p>
              <a:p>
                <a:pPr defTabSz="457200" eaLnBrk="1" fontAlgn="auto" hangingPunct="1">
                  <a:spcBef>
                    <a:spcPts val="1800"/>
                  </a:spcBef>
                  <a:spcAft>
                    <a:spcPts val="0"/>
                  </a:spcAft>
                </a:pPr>
                <a:r>
                  <a:rPr lang="en-US" dirty="0" smtClean="0">
                    <a:solidFill>
                      <a:schemeClr val="bg1">
                        <a:lumMod val="65000"/>
                      </a:schemeClr>
                    </a:solidFill>
                    <a:latin typeface="Calibri"/>
                    <a:ea typeface="+mn-ea"/>
                    <a:cs typeface="+mn-cs"/>
                  </a:rPr>
                  <a:t>	Observation error is zero mean, normal, </a:t>
                </a:r>
                <a14:m>
                  <m:oMath xmlns:m="http://schemas.openxmlformats.org/officeDocument/2006/math">
                    <m:sSub>
                      <m:sSubPr>
                        <m:ctrlPr>
                          <a:rPr lang="en-US" i="1" smtClean="0">
                            <a:solidFill>
                              <a:schemeClr val="bg1">
                                <a:lumMod val="65000"/>
                              </a:schemeClr>
                            </a:solidFill>
                            <a:latin typeface="Cambria Math" charset="0"/>
                            <a:ea typeface="+mn-ea"/>
                            <a:cs typeface="+mn-cs"/>
                          </a:rPr>
                        </m:ctrlPr>
                      </m:sSubPr>
                      <m:e>
                        <m:r>
                          <a:rPr lang="en-US" i="1" smtClean="0">
                            <a:solidFill>
                              <a:schemeClr val="bg1">
                                <a:lumMod val="65000"/>
                              </a:schemeClr>
                            </a:solidFill>
                            <a:latin typeface="Cambria Math" charset="0"/>
                            <a:ea typeface="Cambria Math" charset="0"/>
                            <a:cs typeface="Cambria Math" charset="0"/>
                          </a:rPr>
                          <m:t>𝜈</m:t>
                        </m:r>
                      </m:e>
                      <m:sub>
                        <m:r>
                          <a:rPr lang="en-US" b="0" i="1" smtClean="0">
                            <a:solidFill>
                              <a:schemeClr val="bg1">
                                <a:lumMod val="65000"/>
                              </a:schemeClr>
                            </a:solidFill>
                            <a:latin typeface="Cambria Math" charset="0"/>
                            <a:ea typeface="+mn-ea"/>
                            <a:cs typeface="+mn-cs"/>
                          </a:rPr>
                          <m:t>𝑘</m:t>
                        </m:r>
                      </m:sub>
                    </m:sSub>
                    <m:r>
                      <a:rPr lang="en-US" b="0" i="1" smtClean="0">
                        <a:solidFill>
                          <a:schemeClr val="bg1">
                            <a:lumMod val="65000"/>
                          </a:schemeClr>
                        </a:solidFill>
                        <a:latin typeface="Cambria Math" charset="0"/>
                        <a:ea typeface="+mn-ea"/>
                        <a:cs typeface="+mn-cs"/>
                      </a:rPr>
                      <m:t>=</m:t>
                    </m:r>
                    <m:r>
                      <a:rPr lang="en-US" b="0" i="1" smtClean="0">
                        <a:solidFill>
                          <a:schemeClr val="bg1">
                            <a:lumMod val="65000"/>
                          </a:schemeClr>
                        </a:solidFill>
                        <a:latin typeface="Cambria Math" charset="0"/>
                        <a:ea typeface="+mn-ea"/>
                        <a:cs typeface="+mn-cs"/>
                      </a:rPr>
                      <m:t>𝑁</m:t>
                    </m:r>
                    <m:d>
                      <m:dPr>
                        <m:ctrlPr>
                          <a:rPr lang="mr-IN" b="0" i="1" smtClean="0">
                            <a:solidFill>
                              <a:schemeClr val="bg1">
                                <a:lumMod val="65000"/>
                              </a:schemeClr>
                            </a:solidFill>
                            <a:latin typeface="Cambria Math" charset="0"/>
                            <a:ea typeface="+mn-ea"/>
                            <a:cs typeface="+mn-cs"/>
                          </a:rPr>
                        </m:ctrlPr>
                      </m:dPr>
                      <m:e>
                        <m:r>
                          <a:rPr lang="en-US" b="0" i="1" smtClean="0">
                            <a:solidFill>
                              <a:schemeClr val="bg1">
                                <a:lumMod val="65000"/>
                              </a:schemeClr>
                            </a:solidFill>
                            <a:latin typeface="Cambria Math" charset="0"/>
                            <a:ea typeface="+mn-ea"/>
                            <a:cs typeface="+mn-cs"/>
                          </a:rPr>
                          <m:t>0,</m:t>
                        </m:r>
                        <m:sSub>
                          <m:sSubPr>
                            <m:ctrlPr>
                              <a:rPr lang="en-US" b="0" i="1" smtClean="0">
                                <a:solidFill>
                                  <a:schemeClr val="bg1">
                                    <a:lumMod val="65000"/>
                                  </a:schemeClr>
                                </a:solidFill>
                                <a:latin typeface="Cambria Math" charset="0"/>
                                <a:ea typeface="+mn-ea"/>
                                <a:cs typeface="+mn-cs"/>
                              </a:rPr>
                            </m:ctrlPr>
                          </m:sSubPr>
                          <m:e>
                            <m:r>
                              <a:rPr lang="en-US" b="1" i="0" smtClean="0">
                                <a:solidFill>
                                  <a:schemeClr val="bg1">
                                    <a:lumMod val="65000"/>
                                  </a:schemeClr>
                                </a:solidFill>
                                <a:latin typeface="Cambria Math" charset="0"/>
                                <a:ea typeface="+mn-ea"/>
                                <a:cs typeface="+mn-cs"/>
                              </a:rPr>
                              <m:t>𝐑</m:t>
                            </m:r>
                          </m:e>
                          <m:sub>
                            <m:r>
                              <a:rPr lang="en-US" b="0" i="1" smtClean="0">
                                <a:solidFill>
                                  <a:schemeClr val="bg1">
                                    <a:lumMod val="65000"/>
                                  </a:schemeClr>
                                </a:solidFill>
                                <a:latin typeface="Cambria Math" charset="0"/>
                                <a:ea typeface="+mn-ea"/>
                                <a:cs typeface="+mn-cs"/>
                              </a:rPr>
                              <m:t>𝑘</m:t>
                            </m:r>
                          </m:sub>
                        </m:sSub>
                      </m:e>
                    </m:d>
                  </m:oMath>
                </a14:m>
                <a:r>
                  <a:rPr lang="en-US" dirty="0" smtClean="0">
                    <a:solidFill>
                      <a:schemeClr val="bg1">
                        <a:lumMod val="65000"/>
                      </a:schemeClr>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r>
                          <a:rPr lang="en-US" sz="2000" b="0" i="1" smtClean="0">
                            <a:solidFill>
                              <a:prstClr val="black"/>
                            </a:solidFill>
                            <a:latin typeface="Cambria Math" charset="0"/>
                          </a:rPr>
                          <m:t>;</m:t>
                        </m:r>
                        <m:r>
                          <a:rPr lang="en-US" sz="2000" b="1" i="0" smtClean="0">
                            <a:solidFill>
                              <a:srgbClr val="FF0000"/>
                            </a:solidFill>
                            <a:latin typeface="Cambria Math" charset="0"/>
                            <a:ea typeface="Cambria Math" charset="0"/>
                            <a:cs typeface="Cambria Math" charset="0"/>
                          </a:rPr>
                          <m:t>𝛂</m:t>
                        </m:r>
                      </m:e>
                    </m:d>
                  </m:oMath>
                </a14:m>
                <a:r>
                  <a:rPr lang="en-US" sz="2000" dirty="0">
                    <a:solidFill>
                      <a:prstClr val="black"/>
                    </a:solidFill>
                    <a:latin typeface="Calibri"/>
                  </a:rPr>
                  <a:t>	</a:t>
                </a:r>
                <a:r>
                  <a:rPr lang="en-US" dirty="0" smtClean="0">
                    <a:solidFill>
                      <a:prstClr val="black"/>
                    </a:solidFill>
                    <a:latin typeface="Calibri"/>
                    <a:ea typeface="+mn-ea"/>
                    <a:cs typeface="+mn-cs"/>
                  </a:rPr>
                  <a:t>(3a)</a:t>
                </a:r>
              </a:p>
              <a:p>
                <a:pPr defTabSz="457200" eaLnBrk="1" fontAlgn="auto" hangingPunct="1">
                  <a:spcBef>
                    <a:spcPts val="1800"/>
                  </a:spcBef>
                  <a:spcAft>
                    <a:spcPts val="0"/>
                  </a:spcAft>
                </a:pPr>
                <a:r>
                  <a:rPr lang="en-US" dirty="0" smtClean="0">
                    <a:solidFill>
                      <a:prstClr val="black"/>
                    </a:solidFill>
                    <a:latin typeface="Calibri"/>
                    <a:ea typeface="+mn-ea"/>
                    <a:cs typeface="+mn-cs"/>
                  </a:rPr>
                  <a:t>	With model parameter vector </a:t>
                </a:r>
                <a14:m>
                  <m:oMath xmlns:m="http://schemas.openxmlformats.org/officeDocument/2006/math">
                    <m:r>
                      <a:rPr lang="en-US" b="1" i="0" smtClean="0">
                        <a:solidFill>
                          <a:srgbClr val="FF0000"/>
                        </a:solidFill>
                        <a:latin typeface="Cambria Math" charset="0"/>
                        <a:ea typeface="Cambria Math" charset="0"/>
                        <a:cs typeface="Cambria Math" charset="0"/>
                      </a:rPr>
                      <m:t>𝛂</m:t>
                    </m:r>
                  </m:oMath>
                </a14:m>
                <a:r>
                  <a:rPr lang="en-US" sz="2000" dirty="0" smtClean="0">
                    <a:solidFill>
                      <a:prstClr val="black"/>
                    </a:solidFill>
                    <a:latin typeface="Calibri"/>
                    <a:ea typeface="+mn-ea"/>
                    <a:cs typeface="+mn-cs"/>
                  </a:rPr>
                  <a:t>.</a:t>
                </a:r>
              </a:p>
              <a:p>
                <a:pPr defTabSz="457200" eaLnBrk="1" fontAlgn="auto" hangingPunct="1">
                  <a:spcBef>
                    <a:spcPts val="180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charset="0"/>
                    <a:ea typeface="Calibri" charset="0"/>
                    <a:cs typeface="Calibri" charset="0"/>
                  </a:rPr>
                  <a:t>Parameters could be tuning for parameterizations, external forcing,</a:t>
                </a:r>
                <a:r>
                  <a:rPr lang="mr-IN" dirty="0" smtClean="0">
                    <a:solidFill>
                      <a:prstClr val="black"/>
                    </a:solidFill>
                    <a:latin typeface="Calibri" charset="0"/>
                    <a:ea typeface="Calibri" charset="0"/>
                    <a:cs typeface="Calibri" charset="0"/>
                  </a:rPr>
                  <a:t>…</a:t>
                </a:r>
                <a:endParaRPr lang="en-US" dirty="0" smtClean="0">
                  <a:solidFill>
                    <a:prstClr val="black"/>
                  </a:solidFill>
                  <a:latin typeface="Calibri" charset="0"/>
                  <a:ea typeface="Calibri" charset="0"/>
                  <a:cs typeface="Calibri" charset="0"/>
                </a:endParaRPr>
              </a:p>
              <a:p>
                <a:pPr defTabSz="457200" eaLnBrk="1" fontAlgn="auto" hangingPunct="1">
                  <a:lnSpc>
                    <a:spcPct val="90000"/>
                  </a:lnSpc>
                  <a:spcBef>
                    <a:spcPts val="0"/>
                  </a:spcBef>
                  <a:spcAft>
                    <a:spcPts val="0"/>
                  </a:spcAft>
                </a:pPr>
                <a:endParaRPr lang="en-US" dirty="0" smtClean="0">
                  <a:solidFill>
                    <a:prstClr val="black"/>
                  </a:solidFill>
                  <a:latin typeface="Calibri" charset="0"/>
                  <a:ea typeface="Calibri" charset="0"/>
                  <a:cs typeface="Calibri" charset="0"/>
                </a:endParaRPr>
              </a:p>
              <a:p>
                <a:pPr defTabSz="457200" eaLnBrk="1" fontAlgn="auto" hangingPunct="1">
                  <a:lnSpc>
                    <a:spcPct val="90000"/>
                  </a:lnSpc>
                  <a:spcBef>
                    <a:spcPts val="0"/>
                  </a:spcBef>
                  <a:spcAft>
                    <a:spcPts val="0"/>
                  </a:spcAft>
                </a:pPr>
                <a:r>
                  <a:rPr lang="en-US" dirty="0" smtClean="0">
                    <a:solidFill>
                      <a:prstClr val="black"/>
                    </a:solidFill>
                    <a:latin typeface="Calibri" charset="0"/>
                    <a:ea typeface="Calibri" charset="0"/>
                    <a:cs typeface="Calibri" charset="0"/>
                  </a:rPr>
                  <a:t>	Example: Sources for chemical tracers in atmosphere.</a:t>
                </a:r>
                <a:endParaRPr lang="en-US" dirty="0">
                  <a:solidFill>
                    <a:prstClr val="black"/>
                  </a:solidFill>
                  <a:latin typeface="Calibri" charset="0"/>
                  <a:ea typeface="Calibri" charset="0"/>
                  <a:cs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786829" cy="5059270"/>
              </a:xfrm>
              <a:prstGeom prst="rect">
                <a:avLst/>
              </a:prstGeom>
              <a:blipFill rotWithShape="0">
                <a:blip r:embed="rId3"/>
                <a:stretch>
                  <a:fillRect l="-1040" t="-1086" b="-1809"/>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effectLst/>
                <a:cs typeface="Arial"/>
              </a:rPr>
              <a:t>Parameter Estimation</a:t>
            </a:r>
            <a:endParaRPr lang="en-US" sz="2800" dirty="0">
              <a:ln w="18415" cmpd="sng">
                <a:solidFill>
                  <a:srgbClr val="FFFFFF"/>
                </a:solidFill>
                <a:prstDash val="solid"/>
              </a:ln>
              <a:solidFill>
                <a:srgbClr val="FFFFFF"/>
              </a:solidFil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82</a:t>
            </a:fld>
            <a:endParaRPr lang="en-US" dirty="0"/>
          </a:p>
        </p:txBody>
      </p:sp>
    </p:spTree>
    <p:extLst>
      <p:ext uri="{BB962C8B-B14F-4D97-AF65-F5344CB8AC3E}">
        <p14:creationId xmlns:p14="http://schemas.microsoft.com/office/powerpoint/2010/main" val="8762622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84178" y="665447"/>
                <a:ext cx="8983550" cy="4573624"/>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a:solidFill>
                      <a:prstClr val="black"/>
                    </a:solidFill>
                    <a:latin typeface="Calibri"/>
                  </a:rPr>
                  <a:t>A forecast model </a:t>
                </a:r>
                <a14:m>
                  <m:oMath xmlns:m="http://schemas.openxmlformats.org/officeDocument/2006/math">
                    <m:r>
                      <a:rPr lang="en-US" i="1">
                        <a:solidFill>
                          <a:prstClr val="black"/>
                        </a:solidFill>
                        <a:latin typeface="Cambria Math" charset="0"/>
                      </a:rPr>
                      <m:t>𝑚</m:t>
                    </m:r>
                  </m:oMath>
                </a14:m>
                <a:r>
                  <a:rPr lang="en-US" dirty="0">
                    <a:solidFill>
                      <a:prstClr val="black"/>
                    </a:solidFill>
                    <a:latin typeface="Calibri"/>
                  </a:rPr>
                  <a:t> for the state-vector; 	</a:t>
                </a:r>
                <a14:m>
                  <m:oMath xmlns:m="http://schemas.openxmlformats.org/officeDocument/2006/math">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r>
                              <a:rPr lang="en-US" i="1">
                                <a:solidFill>
                                  <a:prstClr val="black"/>
                                </a:solidFill>
                                <a:latin typeface="Cambria Math" charset="0"/>
                              </a:rPr>
                              <m:t>+1</m:t>
                            </m:r>
                          </m:sub>
                        </m:sSub>
                      </m:sub>
                    </m:sSub>
                    <m:r>
                      <a:rPr lang="en-US">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r>
                          <a:rPr lang="en-US" i="1">
                            <a:solidFill>
                              <a:prstClr val="black"/>
                            </a:solidFill>
                            <a:latin typeface="Cambria Math" charset="0"/>
                          </a:rPr>
                          <m:t>;</m:t>
                        </m:r>
                        <m:r>
                          <a:rPr lang="en-US" b="1">
                            <a:solidFill>
                              <a:srgbClr val="FF0000"/>
                            </a:solidFill>
                            <a:latin typeface="Cambria Math" charset="0"/>
                            <a:ea typeface="Cambria Math" charset="0"/>
                            <a:cs typeface="Cambria Math" charset="0"/>
                          </a:rPr>
                          <m:t>𝛂</m:t>
                        </m:r>
                      </m:e>
                    </m:d>
                  </m:oMath>
                </a14:m>
                <a:r>
                  <a:rPr lang="en-US" dirty="0">
                    <a:solidFill>
                      <a:prstClr val="black"/>
                    </a:solidFill>
                    <a:latin typeface="Calibri"/>
                  </a:rPr>
                  <a:t>	(3a)</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One solution: State augmentation.</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Define augmented state vector </a:t>
                </a:r>
                <a14:m>
                  <m:oMath xmlns:m="http://schemas.openxmlformats.org/officeDocument/2006/math">
                    <m:sSup>
                      <m:sSupPr>
                        <m:ctrlPr>
                          <a:rPr lang="en-US" i="1" smtClean="0">
                            <a:solidFill>
                              <a:prstClr val="black"/>
                            </a:solidFill>
                            <a:latin typeface="Cambria Math" charset="0"/>
                            <a:ea typeface="+mn-ea"/>
                            <a:cs typeface="+mn-cs"/>
                          </a:rPr>
                        </m:ctrlPr>
                      </m:sSupPr>
                      <m:e>
                        <m:r>
                          <a:rPr lang="en-US" b="1" i="0" smtClean="0">
                            <a:solidFill>
                              <a:prstClr val="black"/>
                            </a:solidFill>
                            <a:latin typeface="Cambria Math" charset="0"/>
                            <a:ea typeface="+mn-ea"/>
                            <a:cs typeface="+mn-cs"/>
                          </a:rPr>
                          <m:t>𝐱</m:t>
                        </m:r>
                      </m:e>
                      <m:sup>
                        <m:r>
                          <a:rPr lang="en-US" b="0" i="1" smtClean="0">
                            <a:solidFill>
                              <a:prstClr val="black"/>
                            </a:solidFill>
                            <a:latin typeface="Cambria Math" charset="0"/>
                            <a:ea typeface="+mn-ea"/>
                            <a:cs typeface="+mn-cs"/>
                          </a:rPr>
                          <m:t>+</m:t>
                        </m:r>
                      </m:sup>
                    </m:sSup>
                    <m:r>
                      <a:rPr lang="en-US" b="0" i="1" smtClean="0">
                        <a:solidFill>
                          <a:prstClr val="black"/>
                        </a:solidFill>
                        <a:latin typeface="Cambria Math" charset="0"/>
                        <a:ea typeface="+mn-ea"/>
                        <a:cs typeface="+mn-cs"/>
                      </a:rPr>
                      <m:t>=</m:t>
                    </m:r>
                    <m:d>
                      <m:dPr>
                        <m:ctrlPr>
                          <a:rPr lang="mr-IN" b="0" i="1" smtClean="0">
                            <a:solidFill>
                              <a:prstClr val="black"/>
                            </a:solidFill>
                            <a:latin typeface="Cambria Math" charset="0"/>
                            <a:ea typeface="+mn-ea"/>
                            <a:cs typeface="+mn-cs"/>
                          </a:rPr>
                        </m:ctrlPr>
                      </m:dPr>
                      <m:e>
                        <m:r>
                          <a:rPr lang="en-US" b="1" i="0" smtClean="0">
                            <a:solidFill>
                              <a:prstClr val="black"/>
                            </a:solidFill>
                            <a:latin typeface="Cambria Math" charset="0"/>
                            <a:ea typeface="+mn-ea"/>
                            <a:cs typeface="+mn-cs"/>
                          </a:rPr>
                          <m:t>𝐱</m:t>
                        </m:r>
                        <m:r>
                          <a:rPr lang="en-US" b="0" i="1" smtClean="0">
                            <a:solidFill>
                              <a:prstClr val="black"/>
                            </a:solidFill>
                            <a:latin typeface="Cambria Math" charset="0"/>
                            <a:ea typeface="+mn-ea"/>
                            <a:cs typeface="+mn-cs"/>
                          </a:rPr>
                          <m:t>,</m:t>
                        </m:r>
                        <m:r>
                          <a:rPr lang="en-US" b="1" i="0" smtClean="0">
                            <a:solidFill>
                              <a:prstClr val="black"/>
                            </a:solidFill>
                            <a:latin typeface="Cambria Math" charset="0"/>
                            <a:ea typeface="Cambria Math" charset="0"/>
                            <a:cs typeface="Cambria Math" charset="0"/>
                          </a:rPr>
                          <m:t>𝛂</m:t>
                        </m:r>
                      </m:e>
                    </m:d>
                  </m:oMath>
                </a14:m>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Prediction model becomes (just a change in notation):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				</a:t>
                </a:r>
                <a14:m>
                  <m:oMath xmlns:m="http://schemas.openxmlformats.org/officeDocument/2006/math">
                    <m:r>
                      <m:rPr>
                        <m:nor/>
                      </m:rPr>
                      <a:rPr lang="en-US" dirty="0">
                        <a:solidFill>
                          <a:prstClr val="black"/>
                        </a:solidFill>
                        <a:latin typeface="Calibri"/>
                      </a:rPr>
                      <m:t>	</m:t>
                    </m:r>
                    <m:sSubSup>
                      <m:sSubSupPr>
                        <m:ctrlPr>
                          <a:rPr lang="en-US" i="1" dirty="0" smtClean="0">
                            <a:solidFill>
                              <a:prstClr val="black"/>
                            </a:solidFill>
                            <a:latin typeface="Cambria Math" charset="0"/>
                          </a:rPr>
                        </m:ctrlPr>
                      </m:sSubSupPr>
                      <m:e>
                        <m:r>
                          <a:rPr lang="en-US" b="1" i="0" baseline="0" dirty="0" smtClean="0">
                            <a:solidFill>
                              <a:prstClr val="black"/>
                            </a:solidFill>
                            <a:latin typeface="Cambria Math" charset="0"/>
                          </a:rPr>
                          <m:t>𝐱</m:t>
                        </m:r>
                      </m:e>
                      <m:sub>
                        <m:sSub>
                          <m:sSubPr>
                            <m:ctrlPr>
                              <a:rPr lang="en-US" i="1" dirty="0" smtClean="0">
                                <a:solidFill>
                                  <a:prstClr val="black"/>
                                </a:solidFill>
                                <a:latin typeface="Cambria Math" charset="0"/>
                              </a:rPr>
                            </m:ctrlPr>
                          </m:sSubPr>
                          <m:e>
                            <m:r>
                              <a:rPr lang="en-US" b="0" i="1" dirty="0" smtClean="0">
                                <a:solidFill>
                                  <a:prstClr val="black"/>
                                </a:solidFill>
                                <a:latin typeface="Cambria Math" charset="0"/>
                              </a:rPr>
                              <m:t>𝑡</m:t>
                            </m:r>
                          </m:e>
                          <m:sub>
                            <m:r>
                              <a:rPr lang="en-US" b="0" i="1" dirty="0" smtClean="0">
                                <a:solidFill>
                                  <a:prstClr val="black"/>
                                </a:solidFill>
                                <a:latin typeface="Cambria Math" charset="0"/>
                              </a:rPr>
                              <m:t>𝑘</m:t>
                            </m:r>
                            <m:r>
                              <a:rPr lang="en-US" b="0" i="1" dirty="0" smtClean="0">
                                <a:solidFill>
                                  <a:prstClr val="black"/>
                                </a:solidFill>
                                <a:latin typeface="Cambria Math" charset="0"/>
                              </a:rPr>
                              <m:t>+1</m:t>
                            </m:r>
                          </m:sub>
                        </m:sSub>
                      </m:sub>
                      <m:sup>
                        <m:r>
                          <a:rPr lang="en-US" b="0" i="1" dirty="0" smtClean="0">
                            <a:solidFill>
                              <a:prstClr val="black"/>
                            </a:solidFill>
                            <a:latin typeface="Cambria Math" charset="0"/>
                          </a:rPr>
                          <m:t>+</m:t>
                        </m:r>
                      </m:sup>
                    </m:sSubSup>
                    <m:r>
                      <a:rPr lang="en-US">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smtClean="0">
                            <a:solidFill>
                              <a:prstClr val="black"/>
                            </a:solidFill>
                            <a:latin typeface="Cambria Math" charset="0"/>
                          </a:rPr>
                        </m:ctrlPr>
                      </m:dPr>
                      <m:e>
                        <m:sSubSup>
                          <m:sSubSupPr>
                            <m:ctrlPr>
                              <a:rPr lang="en-US" i="1" smtClean="0">
                                <a:solidFill>
                                  <a:prstClr val="black"/>
                                </a:solidFill>
                                <a:latin typeface="Cambria Math" charset="0"/>
                              </a:rPr>
                            </m:ctrlPr>
                          </m:sSubSupPr>
                          <m:e>
                            <m:r>
                              <a:rPr lang="en-US" b="1" i="0" baseline="0" smtClean="0">
                                <a:solidFill>
                                  <a:prstClr val="black"/>
                                </a:solidFill>
                                <a:latin typeface="Cambria Math" charset="0"/>
                              </a:rPr>
                              <m:t>𝐱</m:t>
                            </m:r>
                          </m:e>
                          <m:sub>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up>
                            <m:r>
                              <a:rPr lang="en-US" b="0" i="1" smtClean="0">
                                <a:solidFill>
                                  <a:prstClr val="black"/>
                                </a:solidFill>
                                <a:latin typeface="Cambria Math" charset="0"/>
                              </a:rPr>
                              <m:t>+</m:t>
                            </m:r>
                          </m:sup>
                        </m:sSubSup>
                      </m:e>
                    </m:d>
                  </m:oMath>
                </a14:m>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178" y="665447"/>
                <a:ext cx="8983550" cy="4573624"/>
              </a:xfrm>
              <a:prstGeom prst="rect">
                <a:avLst/>
              </a:prstGeom>
              <a:blipFill rotWithShape="0">
                <a:blip r:embed="rId3"/>
                <a:stretch>
                  <a:fillRect l="-1018" r="-68"/>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83</a:t>
            </a:fld>
            <a:endParaRPr lang="en-US" dirty="0"/>
          </a:p>
        </p:txBody>
      </p:sp>
    </p:spTree>
    <p:extLst>
      <p:ext uri="{BB962C8B-B14F-4D97-AF65-F5344CB8AC3E}">
        <p14:creationId xmlns:p14="http://schemas.microsoft.com/office/powerpoint/2010/main" val="525954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84</a:t>
            </a:fld>
            <a:endParaRPr lang="en-US" dirty="0"/>
          </a:p>
        </p:txBody>
      </p:sp>
      <p:sp>
        <p:nvSpPr>
          <p:cNvPr id="3" name="TextBox 2"/>
          <p:cNvSpPr txBox="1"/>
          <p:nvPr/>
        </p:nvSpPr>
        <p:spPr>
          <a:xfrm>
            <a:off x="304800" y="914400"/>
            <a:ext cx="8458200" cy="2677656"/>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Calibri"/>
              </a:rPr>
              <a:t>State augmentation challenges:</a:t>
            </a:r>
          </a:p>
          <a:p>
            <a:pPr lvl="1" defTabSz="457200" eaLnBrk="1" fontAlgn="auto" hangingPunct="1">
              <a:spcBef>
                <a:spcPts val="0"/>
              </a:spcBef>
              <a:spcAft>
                <a:spcPts val="0"/>
              </a:spcAft>
            </a:pPr>
            <a:endParaRPr lang="en-US" dirty="0">
              <a:solidFill>
                <a:prstClr val="black"/>
              </a:solidFill>
              <a:latin typeface="Calibri"/>
            </a:endParaRPr>
          </a:p>
          <a:p>
            <a:pPr marL="0" lvl="1" defTabSz="457200" eaLnBrk="1" fontAlgn="auto" hangingPunct="1">
              <a:spcBef>
                <a:spcPts val="0"/>
              </a:spcBef>
              <a:spcAft>
                <a:spcPts val="0"/>
              </a:spcAft>
            </a:pPr>
            <a:r>
              <a:rPr lang="en-US" dirty="0">
                <a:solidFill>
                  <a:prstClr val="black"/>
                </a:solidFill>
                <a:latin typeface="Calibri"/>
              </a:rPr>
              <a:t>In general, no time prediction model for parameters.</a:t>
            </a:r>
          </a:p>
          <a:p>
            <a:pPr marL="342900" lvl="1" indent="-342900" defTabSz="457200" eaLnBrk="1" fontAlgn="auto" hangingPunct="1">
              <a:spcBef>
                <a:spcPts val="0"/>
              </a:spcBef>
              <a:spcAft>
                <a:spcPts val="0"/>
              </a:spcAft>
              <a:buFont typeface="Arial" charset="0"/>
              <a:buChar char="•"/>
            </a:pPr>
            <a:r>
              <a:rPr lang="en-US" dirty="0">
                <a:solidFill>
                  <a:prstClr val="black"/>
                </a:solidFill>
                <a:latin typeface="Calibri"/>
              </a:rPr>
              <a:t>If we had a prediction model, they would just have been state.</a:t>
            </a:r>
          </a:p>
          <a:p>
            <a:pPr marL="342900" lvl="1" indent="-342900" defTabSz="457200" eaLnBrk="1" fontAlgn="auto" hangingPunct="1">
              <a:spcBef>
                <a:spcPts val="0"/>
              </a:spcBef>
              <a:spcAft>
                <a:spcPts val="0"/>
              </a:spcAft>
              <a:buFont typeface="Arial" charset="0"/>
              <a:buChar char="•"/>
            </a:pPr>
            <a:r>
              <a:rPr lang="en-US" dirty="0" err="1">
                <a:solidFill>
                  <a:prstClr val="black"/>
                </a:solidFill>
                <a:latin typeface="Calibri"/>
              </a:rPr>
              <a:t>Kalman</a:t>
            </a:r>
            <a:r>
              <a:rPr lang="en-US" dirty="0">
                <a:solidFill>
                  <a:prstClr val="black"/>
                </a:solidFill>
                <a:latin typeface="Calibri"/>
              </a:rPr>
              <a:t> filter prior covariance comes from prediction model.</a:t>
            </a:r>
          </a:p>
          <a:p>
            <a:pPr lvl="1" defTabSz="457200" eaLnBrk="1" fontAlgn="auto" hangingPunct="1">
              <a:spcBef>
                <a:spcPts val="0"/>
              </a:spcBef>
              <a:spcAft>
                <a:spcPts val="0"/>
              </a:spcAft>
            </a:pPr>
            <a:endParaRPr lang="en-US" dirty="0">
              <a:solidFill>
                <a:prstClr val="black"/>
              </a:solidFill>
              <a:latin typeface="Calibri"/>
            </a:endParaRPr>
          </a:p>
          <a:p>
            <a:endParaRPr lang="en-US" dirty="0"/>
          </a:p>
        </p:txBody>
      </p:sp>
    </p:spTree>
    <p:extLst>
      <p:ext uri="{BB962C8B-B14F-4D97-AF65-F5344CB8AC3E}">
        <p14:creationId xmlns:p14="http://schemas.microsoft.com/office/powerpoint/2010/main" val="1665571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CAHMDA VII Tutorial, 20 Aug. 2017</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85</a:t>
            </a:fld>
            <a:endParaRPr lang="en-US" dirty="0"/>
          </a:p>
        </p:txBody>
      </p:sp>
      <p:sp>
        <p:nvSpPr>
          <p:cNvPr id="3" name="TextBox 2"/>
          <p:cNvSpPr txBox="1"/>
          <p:nvPr/>
        </p:nvSpPr>
        <p:spPr>
          <a:xfrm>
            <a:off x="304800" y="914400"/>
            <a:ext cx="8458200" cy="4524315"/>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Calibri"/>
              </a:rPr>
              <a:t>State augmentation challenges:</a:t>
            </a:r>
          </a:p>
          <a:p>
            <a:pPr lvl="1" defTabSz="457200" eaLnBrk="1" fontAlgn="auto" hangingPunct="1">
              <a:spcBef>
                <a:spcPts val="0"/>
              </a:spcBef>
              <a:spcAft>
                <a:spcPts val="0"/>
              </a:spcAft>
            </a:pPr>
            <a:endParaRPr lang="en-US" dirty="0">
              <a:solidFill>
                <a:prstClr val="black"/>
              </a:solidFill>
              <a:latin typeface="Calibri"/>
            </a:endParaRPr>
          </a:p>
          <a:p>
            <a:pPr marL="0" lvl="1" defTabSz="457200" eaLnBrk="1" fontAlgn="auto" hangingPunct="1">
              <a:spcBef>
                <a:spcPts val="0"/>
              </a:spcBef>
              <a:spcAft>
                <a:spcPts val="0"/>
              </a:spcAft>
            </a:pPr>
            <a:r>
              <a:rPr lang="en-US" dirty="0">
                <a:solidFill>
                  <a:prstClr val="black"/>
                </a:solidFill>
                <a:latin typeface="Calibri"/>
              </a:rPr>
              <a:t>In general, no time prediction model for parameters.</a:t>
            </a:r>
          </a:p>
          <a:p>
            <a:pPr marL="342900" lvl="1" indent="-342900" defTabSz="457200" eaLnBrk="1" fontAlgn="auto" hangingPunct="1">
              <a:spcBef>
                <a:spcPts val="0"/>
              </a:spcBef>
              <a:spcAft>
                <a:spcPts val="0"/>
              </a:spcAft>
              <a:buFont typeface="Arial" charset="0"/>
              <a:buChar char="•"/>
            </a:pPr>
            <a:r>
              <a:rPr lang="en-US" dirty="0">
                <a:solidFill>
                  <a:prstClr val="black"/>
                </a:solidFill>
                <a:latin typeface="Calibri"/>
              </a:rPr>
              <a:t>If we had a prediction model, they would just have been state.</a:t>
            </a:r>
          </a:p>
          <a:p>
            <a:pPr marL="342900" lvl="1" indent="-342900" defTabSz="457200" eaLnBrk="1" fontAlgn="auto" hangingPunct="1">
              <a:spcBef>
                <a:spcPts val="0"/>
              </a:spcBef>
              <a:spcAft>
                <a:spcPts val="0"/>
              </a:spcAft>
              <a:buFont typeface="Arial" charset="0"/>
              <a:buChar char="•"/>
            </a:pPr>
            <a:r>
              <a:rPr lang="en-US" dirty="0" err="1">
                <a:solidFill>
                  <a:prstClr val="black"/>
                </a:solidFill>
                <a:latin typeface="Calibri"/>
              </a:rPr>
              <a:t>Kalman</a:t>
            </a:r>
            <a:r>
              <a:rPr lang="en-US" dirty="0">
                <a:solidFill>
                  <a:prstClr val="black"/>
                </a:solidFill>
                <a:latin typeface="Calibri"/>
              </a:rPr>
              <a:t> filter prior covariance comes from prediction model.</a:t>
            </a:r>
          </a:p>
          <a:p>
            <a:pPr lvl="1"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r>
              <a:rPr lang="en-US" dirty="0">
                <a:solidFill>
                  <a:prstClr val="black"/>
                </a:solidFill>
                <a:latin typeface="Calibri"/>
              </a:rPr>
              <a:t>Prior ensembles for parameters must be specified.</a:t>
            </a:r>
          </a:p>
          <a:p>
            <a:pPr marL="342900" indent="-342900" defTabSz="457200" eaLnBrk="1" fontAlgn="auto" hangingPunct="1">
              <a:spcBef>
                <a:spcPts val="0"/>
              </a:spcBef>
              <a:spcAft>
                <a:spcPts val="0"/>
              </a:spcAft>
              <a:buFont typeface="Arial" charset="0"/>
              <a:buChar char="•"/>
            </a:pPr>
            <a:r>
              <a:rPr lang="en-US" dirty="0">
                <a:solidFill>
                  <a:prstClr val="black"/>
                </a:solidFill>
                <a:latin typeface="Calibri"/>
              </a:rPr>
              <a:t>Prior sample covariance controls impact of observations on parameters.</a:t>
            </a:r>
          </a:p>
          <a:p>
            <a:pPr marL="342900" indent="-342900" defTabSz="457200" eaLnBrk="1" fontAlgn="auto" hangingPunct="1">
              <a:spcBef>
                <a:spcPts val="0"/>
              </a:spcBef>
              <a:spcAft>
                <a:spcPts val="0"/>
              </a:spcAft>
              <a:buFont typeface="Arial" charset="0"/>
              <a:buChar char="•"/>
            </a:pPr>
            <a:r>
              <a:rPr lang="en-US" dirty="0">
                <a:solidFill>
                  <a:prstClr val="black"/>
                </a:solidFill>
                <a:latin typeface="Calibri"/>
              </a:rPr>
              <a:t>If prior covariance is not well-known, estimating parameters can be challenging.</a:t>
            </a:r>
          </a:p>
          <a:p>
            <a:endParaRPr lang="en-US" dirty="0"/>
          </a:p>
        </p:txBody>
      </p:sp>
    </p:spTree>
    <p:extLst>
      <p:ext uri="{BB962C8B-B14F-4D97-AF65-F5344CB8AC3E}">
        <p14:creationId xmlns:p14="http://schemas.microsoft.com/office/powerpoint/2010/main" val="2588417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86</a:t>
            </a:fld>
            <a:endParaRPr lang="en-US" dirty="0"/>
          </a:p>
        </p:txBody>
      </p:sp>
      <p:sp>
        <p:nvSpPr>
          <p:cNvPr id="13" name="TextBox 12"/>
          <p:cNvSpPr txBox="1"/>
          <p:nvPr/>
        </p:nvSpPr>
        <p:spPr>
          <a:xfrm>
            <a:off x="381000" y="895315"/>
            <a:ext cx="8305800" cy="3046988"/>
          </a:xfrm>
          <a:prstGeom prst="rect">
            <a:avLst/>
          </a:prstGeom>
          <a:noFill/>
        </p:spPr>
        <p:txBody>
          <a:bodyPr wrap="square" rtlCol="0">
            <a:spAutoFit/>
          </a:bodyPr>
          <a:lstStyle/>
          <a:p>
            <a:pPr marL="457200" indent="-457200">
              <a:buAutoNum type="arabicPeriod"/>
            </a:pPr>
            <a:r>
              <a:rPr lang="en-US" dirty="0" smtClean="0">
                <a:latin typeface="Calibri" charset="0"/>
                <a:ea typeface="Calibri" charset="0"/>
                <a:cs typeface="Calibri" charset="0"/>
              </a:rPr>
              <a:t>A one-dimensional 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pPr marL="457200" indent="-457200">
              <a:buAutoNum type="arabicPeriod"/>
            </a:pPr>
            <a:r>
              <a:rPr lang="en-US" dirty="0">
                <a:latin typeface="Calibri" charset="0"/>
                <a:ea typeface="Calibri" charset="0"/>
                <a:cs typeface="Calibri" charset="0"/>
              </a:rPr>
              <a:t>O</a:t>
            </a:r>
            <a:r>
              <a:rPr lang="en-US" dirty="0" smtClean="0">
                <a:latin typeface="Calibri" charset="0"/>
                <a:ea typeface="Calibri" charset="0"/>
                <a:cs typeface="Calibri" charset="0"/>
              </a:rPr>
              <a:t>ne observed, one unobserved variable.</a:t>
            </a:r>
          </a:p>
          <a:p>
            <a:pPr marL="457200" indent="-457200">
              <a:buAutoNum type="arabicPeriod"/>
            </a:pPr>
            <a:r>
              <a:rPr lang="en-US" dirty="0" smtClean="0">
                <a:latin typeface="Calibri" charset="0"/>
                <a:ea typeface="Calibri" charset="0"/>
                <a:cs typeface="Calibri" charset="0"/>
              </a:rPr>
              <a:t>Ensemble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 A full implementation.</a:t>
            </a:r>
          </a:p>
          <a:p>
            <a:pPr marL="457200" indent="-457200">
              <a:buAutoNum type="arabicPeriod"/>
            </a:pPr>
            <a:r>
              <a:rPr lang="en-US" dirty="0" smtClean="0">
                <a:latin typeface="Calibri" charset="0"/>
                <a:ea typeface="Calibri" charset="0"/>
                <a:cs typeface="Calibri" charset="0"/>
              </a:rPr>
              <a:t>Making it work:</a:t>
            </a:r>
            <a:r>
              <a:rPr lang="en-US" dirty="0" smtClean="0">
                <a:solidFill>
                  <a:schemeClr val="bg1">
                    <a:lumMod val="65000"/>
                  </a:schemeClr>
                </a:solidFill>
                <a:latin typeface="Calibri" charset="0"/>
                <a:ea typeface="Calibri" charset="0"/>
                <a:cs typeface="Calibri" charset="0"/>
              </a:rPr>
              <a:t>	</a:t>
            </a:r>
          </a:p>
          <a:p>
            <a:pPr marL="800100" lvl="1" indent="-342900">
              <a:buFont typeface="Arial" charset="0"/>
              <a:buChar char="•"/>
            </a:pPr>
            <a:r>
              <a:rPr lang="en-US" dirty="0" smtClean="0">
                <a:latin typeface="Calibri" charset="0"/>
                <a:ea typeface="Calibri" charset="0"/>
                <a:cs typeface="Calibri" charset="0"/>
              </a:rPr>
              <a:t>Localization</a:t>
            </a:r>
            <a:endParaRPr lang="en-US" dirty="0">
              <a:latin typeface="Calibri" charset="0"/>
              <a:ea typeface="Calibri" charset="0"/>
              <a:cs typeface="Calibri" charset="0"/>
            </a:endParaRPr>
          </a:p>
          <a:p>
            <a:pPr marL="800100" lvl="1" indent="-342900">
              <a:buFont typeface="Arial" charset="0"/>
              <a:buChar char="•"/>
            </a:pPr>
            <a:r>
              <a:rPr lang="en-US" dirty="0" smtClean="0">
                <a:latin typeface="Calibri" charset="0"/>
                <a:ea typeface="Calibri" charset="0"/>
                <a:cs typeface="Calibri" charset="0"/>
              </a:rPr>
              <a:t>Inflation</a:t>
            </a:r>
          </a:p>
          <a:p>
            <a:pPr marL="457200" indent="-457200">
              <a:buAutoNum type="arabicPeriod"/>
            </a:pPr>
            <a:r>
              <a:rPr lang="en-US" dirty="0" smtClean="0">
                <a:latin typeface="Calibri" charset="0"/>
                <a:ea typeface="Calibri" charset="0"/>
                <a:cs typeface="Calibri" charset="0"/>
              </a:rPr>
              <a:t>Parameter estimation.</a:t>
            </a:r>
          </a:p>
          <a:p>
            <a:pPr marL="457200" indent="-457200">
              <a:buAutoNum type="arabicPeriod"/>
            </a:pPr>
            <a:r>
              <a:rPr lang="en-US" dirty="0" smtClean="0">
                <a:latin typeface="Calibri" charset="0"/>
                <a:ea typeface="Calibri" charset="0"/>
                <a:cs typeface="Calibri" charset="0"/>
              </a:rPr>
              <a:t>Some sample applications.</a:t>
            </a:r>
            <a:endParaRPr lang="en-US" dirty="0">
              <a:latin typeface="Calibri" charset="0"/>
              <a:ea typeface="Calibri" charset="0"/>
              <a:cs typeface="Calibri" charset="0"/>
            </a:endParaRPr>
          </a:p>
        </p:txBody>
      </p:sp>
      <p:sp>
        <p:nvSpPr>
          <p:cNvPr id="14" name="TextBox 13"/>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 Fast, </a:t>
            </a:r>
            <a:r>
              <a:rPr lang="en-US"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Simple, Sequential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Ensemble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9933832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ensemble forecast systems for  the atmosphere, ocean, land, …</a:t>
            </a:r>
            <a:endParaRPr lang="en-US" dirty="0"/>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bwMode="auto">
          <a:xfrm>
            <a:off x="914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Rounded Rectangle 36"/>
          <p:cNvSpPr/>
          <p:nvPr/>
        </p:nvSpPr>
        <p:spPr bwMode="auto">
          <a:xfrm>
            <a:off x="5486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Rounded Rectangle 37"/>
          <p:cNvSpPr/>
          <p:nvPr/>
        </p:nvSpPr>
        <p:spPr bwMode="auto">
          <a:xfrm>
            <a:off x="3200400" y="35814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39" name="Straight Arrow Connector 38"/>
          <p:cNvCxnSpPr>
            <a:stCxn id="36" idx="2"/>
          </p:cNvCxnSpPr>
          <p:nvPr/>
        </p:nvCxnSpPr>
        <p:spPr bwMode="auto">
          <a:xfrm rot="16200000" flipH="1">
            <a:off x="22669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a:stCxn id="37" idx="2"/>
          </p:cNvCxnSpPr>
          <p:nvPr/>
        </p:nvCxnSpPr>
        <p:spPr bwMode="auto">
          <a:xfrm rot="5400000">
            <a:off x="57340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Oval 40"/>
          <p:cNvSpPr/>
          <p:nvPr/>
        </p:nvSpPr>
        <p:spPr bwMode="auto">
          <a:xfrm>
            <a:off x="1676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Oval 41"/>
          <p:cNvSpPr/>
          <p:nvPr/>
        </p:nvSpPr>
        <p:spPr bwMode="auto">
          <a:xfrm>
            <a:off x="5105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44" name="Straight Arrow Connector 43"/>
          <p:cNvCxnSpPr>
            <a:endCxn id="41" idx="0"/>
          </p:cNvCxnSpPr>
          <p:nvPr/>
        </p:nvCxnSpPr>
        <p:spPr bwMode="auto">
          <a:xfrm rot="5400000">
            <a:off x="28765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a:endCxn id="42" idx="0"/>
          </p:cNvCxnSpPr>
          <p:nvPr/>
        </p:nvCxnSpPr>
        <p:spPr bwMode="auto">
          <a:xfrm rot="16200000" flipH="1">
            <a:off x="57340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rot="16200000" flipV="1">
            <a:off x="1028702" y="30861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Footer Placeholder 1"/>
          <p:cNvSpPr>
            <a:spLocks noGrp="1"/>
          </p:cNvSpPr>
          <p:nvPr>
            <p:ph type="ftr" sz="quarter" idx="3"/>
          </p:nvPr>
        </p:nvSpPr>
        <p:spPr/>
        <p:txBody>
          <a:bodyPr/>
          <a:lstStyle/>
          <a:p>
            <a:r>
              <a:rPr lang="en-US" smtClean="0"/>
              <a:t>CAHMDA VII Tutorial, 20 Aug. 2017</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87</a:t>
            </a:fld>
            <a:endParaRPr lang="en-US" dirty="0"/>
          </a:p>
        </p:txBody>
      </p:sp>
    </p:spTree>
    <p:extLst>
      <p:ext uri="{BB962C8B-B14F-4D97-AF65-F5344CB8AC3E}">
        <p14:creationId xmlns:p14="http://schemas.microsoft.com/office/powerpoint/2010/main" val="16607512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t>
            </a:r>
            <a:r>
              <a:rPr lang="en-US" dirty="0" smtClean="0"/>
              <a:t>Research </a:t>
            </a:r>
            <a:r>
              <a:rPr lang="en-US" dirty="0"/>
              <a:t>using </a:t>
            </a:r>
            <a:r>
              <a:rPr lang="en-US" dirty="0" smtClean="0"/>
              <a:t>DART &amp; land models</a:t>
            </a:r>
            <a:endParaRPr lang="en-US" dirty="0"/>
          </a:p>
        </p:txBody>
      </p:sp>
      <p:grpSp>
        <p:nvGrpSpPr>
          <p:cNvPr id="3" name="Group 2"/>
          <p:cNvGrpSpPr/>
          <p:nvPr/>
        </p:nvGrpSpPr>
        <p:grpSpPr>
          <a:xfrm>
            <a:off x="1609738" y="790738"/>
            <a:ext cx="5871682" cy="5737225"/>
            <a:chOff x="1501310" y="546100"/>
            <a:chExt cx="6043597" cy="5792788"/>
          </a:xfrm>
        </p:grpSpPr>
        <p:sp>
          <p:nvSpPr>
            <p:cNvPr id="4" name="Donut 3"/>
            <p:cNvSpPr/>
            <p:nvPr/>
          </p:nvSpPr>
          <p:spPr>
            <a:xfrm>
              <a:off x="1501310" y="546100"/>
              <a:ext cx="6043597" cy="5792788"/>
            </a:xfrm>
            <a:prstGeom prst="donut">
              <a:avLst>
                <a:gd name="adj" fmla="val 8260"/>
              </a:avLst>
            </a:prstGeom>
            <a:ln/>
          </p:spPr>
          <p:style>
            <a:lnRef idx="1">
              <a:schemeClr val="accent5"/>
            </a:lnRef>
            <a:fillRef idx="2">
              <a:schemeClr val="accent5"/>
            </a:fillRef>
            <a:effectRef idx="1">
              <a:schemeClr val="accent5"/>
            </a:effectRef>
            <a:fontRef idx="minor">
              <a:schemeClr val="dk1"/>
            </a:fontRef>
          </p:style>
        </p:sp>
        <p:sp>
          <p:nvSpPr>
            <p:cNvPr id="5" name="TextBox 70"/>
            <p:cNvSpPr txBox="1">
              <a:spLocks noChangeArrowheads="1"/>
            </p:cNvSpPr>
            <p:nvPr/>
          </p:nvSpPr>
          <p:spPr bwMode="auto">
            <a:xfrm>
              <a:off x="3937620" y="593472"/>
              <a:ext cx="1194600" cy="403985"/>
            </a:xfrm>
            <a:prstGeom prst="rect">
              <a:avLst/>
            </a:prstGeom>
            <a:noFill/>
            <a:ln w="9525">
              <a:noFill/>
              <a:miter lim="800000"/>
              <a:headEnd/>
              <a:tailEnd/>
            </a:ln>
          </p:spPr>
          <p:txBody>
            <a:bodyPr wrap="none">
              <a:prstTxWarp prst="textNoShape">
                <a:avLst/>
              </a:prstTxWarp>
              <a:spAutoFit/>
            </a:bodyPr>
            <a:lstStyle/>
            <a:p>
              <a:pPr defTabSz="457200" eaLnBrk="1" fontAlgn="auto" hangingPunct="1">
                <a:spcBef>
                  <a:spcPts val="0"/>
                </a:spcBef>
                <a:spcAft>
                  <a:spcPts val="0"/>
                </a:spcAft>
              </a:pPr>
              <a:r>
                <a:rPr lang="en-US" sz="2000" dirty="0" smtClean="0">
                  <a:solidFill>
                    <a:prstClr val="black"/>
                  </a:solidFill>
                  <a:latin typeface="Calibri"/>
                  <a:ea typeface=""/>
                  <a:cs typeface=""/>
                </a:rPr>
                <a:t>COUPLER</a:t>
              </a:r>
              <a:endParaRPr lang="en-US" sz="2000" dirty="0">
                <a:solidFill>
                  <a:prstClr val="black"/>
                </a:solidFill>
                <a:latin typeface="Calibri"/>
                <a:ea typeface=""/>
                <a:cs typeface=""/>
              </a:endParaRPr>
            </a:p>
          </p:txBody>
        </p:sp>
      </p:grpSp>
      <p:sp>
        <p:nvSpPr>
          <p:cNvPr id="6" name="Rectangle 5"/>
          <p:cNvSpPr/>
          <p:nvPr/>
        </p:nvSpPr>
        <p:spPr>
          <a:xfrm>
            <a:off x="4250045" y="1551596"/>
            <a:ext cx="808188" cy="723245"/>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7" name="Rectangle 6"/>
          <p:cNvSpPr/>
          <p:nvPr/>
        </p:nvSpPr>
        <p:spPr>
          <a:xfrm>
            <a:off x="4166758" y="1597193"/>
            <a:ext cx="808188" cy="7248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8" name="Rectangle 7"/>
          <p:cNvSpPr/>
          <p:nvPr/>
        </p:nvSpPr>
        <p:spPr>
          <a:xfrm>
            <a:off x="4059048" y="1644361"/>
            <a:ext cx="808188" cy="723245"/>
          </a:xfrm>
          <a:prstGeom prst="rect">
            <a:avLst/>
          </a:prstGeom>
          <a:gradFill>
            <a:gsLst>
              <a:gs pos="0">
                <a:schemeClr val="accent4">
                  <a:tint val="100000"/>
                  <a:shade val="100000"/>
                  <a:satMod val="130000"/>
                </a:schemeClr>
              </a:gs>
              <a:gs pos="100000">
                <a:schemeClr val="accent4">
                  <a:tint val="50000"/>
                  <a:shade val="100000"/>
                  <a:satMod val="350000"/>
                </a:schemeClr>
              </a:gs>
            </a:gsLst>
          </a:gradFill>
          <a:ln/>
        </p:spPr>
        <p:style>
          <a:lnRef idx="1">
            <a:schemeClr val="accent4"/>
          </a:lnRef>
          <a:fillRef idx="3">
            <a:schemeClr val="accent4"/>
          </a:fillRef>
          <a:effectRef idx="2">
            <a:schemeClr val="accent4"/>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9" name="TextBox 50"/>
          <p:cNvSpPr txBox="1">
            <a:spLocks noChangeArrowheads="1"/>
          </p:cNvSpPr>
          <p:nvPr/>
        </p:nvSpPr>
        <p:spPr bwMode="auto">
          <a:xfrm>
            <a:off x="4062344" y="1773932"/>
            <a:ext cx="840860"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black"/>
                </a:solidFill>
                <a:latin typeface="Calibri"/>
                <a:ea typeface=""/>
                <a:cs typeface=""/>
              </a:rPr>
              <a:t>CAM</a:t>
            </a:r>
            <a:endParaRPr lang="en-US" dirty="0">
              <a:solidFill>
                <a:prstClr val="black"/>
              </a:solidFill>
              <a:latin typeface="Calibri"/>
              <a:ea typeface=""/>
              <a:cs typeface=""/>
            </a:endParaRPr>
          </a:p>
        </p:txBody>
      </p:sp>
      <p:cxnSp>
        <p:nvCxnSpPr>
          <p:cNvPr id="10" name="Straight Arrow Connector 9"/>
          <p:cNvCxnSpPr/>
          <p:nvPr/>
        </p:nvCxnSpPr>
        <p:spPr>
          <a:xfrm rot="5400000">
            <a:off x="4279628" y="1415609"/>
            <a:ext cx="213829" cy="1542"/>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H="1" flipV="1">
            <a:off x="4604395" y="1405390"/>
            <a:ext cx="202823" cy="1543"/>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rot="2081156">
            <a:off x="3088374" y="4746288"/>
            <a:ext cx="893017" cy="748401"/>
            <a:chOff x="3978249" y="4329623"/>
            <a:chExt cx="893017" cy="748401"/>
          </a:xfrm>
        </p:grpSpPr>
        <p:sp>
          <p:nvSpPr>
            <p:cNvPr id="13" name="Rectangle 12"/>
            <p:cNvSpPr/>
            <p:nvPr/>
          </p:nvSpPr>
          <p:spPr>
            <a:xfrm rot="10800000">
              <a:off x="3978249" y="4414525"/>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14" name="Rectangle 13"/>
            <p:cNvSpPr/>
            <p:nvPr/>
          </p:nvSpPr>
          <p:spPr>
            <a:xfrm rot="10800000">
              <a:off x="4053824" y="4372073"/>
              <a:ext cx="741866"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15" name="Rectangle 14"/>
            <p:cNvSpPr/>
            <p:nvPr/>
          </p:nvSpPr>
          <p:spPr>
            <a:xfrm rot="10800000">
              <a:off x="4130941" y="4329623"/>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16" name="TextBox 95"/>
            <p:cNvSpPr txBox="1">
              <a:spLocks noChangeArrowheads="1"/>
            </p:cNvSpPr>
            <p:nvPr/>
          </p:nvSpPr>
          <p:spPr bwMode="auto">
            <a:xfrm rot="19706518">
              <a:off x="4077115" y="4422082"/>
              <a:ext cx="763590"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black"/>
                  </a:solidFill>
                  <a:latin typeface="Calibri"/>
                  <a:ea typeface=""/>
                  <a:cs typeface=""/>
                </a:rPr>
                <a:t>ROF</a:t>
              </a:r>
              <a:endParaRPr lang="en-US" sz="1800" dirty="0" smtClean="0">
                <a:solidFill>
                  <a:prstClr val="black"/>
                </a:solidFill>
                <a:latin typeface="Calibri"/>
                <a:ea typeface=""/>
                <a:cs typeface=""/>
              </a:endParaRPr>
            </a:p>
          </p:txBody>
        </p:sp>
      </p:grpSp>
      <p:grpSp>
        <p:nvGrpSpPr>
          <p:cNvPr id="17" name="Group 16"/>
          <p:cNvGrpSpPr/>
          <p:nvPr/>
        </p:nvGrpSpPr>
        <p:grpSpPr>
          <a:xfrm rot="8744348">
            <a:off x="5682149" y="5461150"/>
            <a:ext cx="231353" cy="201251"/>
            <a:chOff x="4379913" y="4878388"/>
            <a:chExt cx="301625" cy="203200"/>
          </a:xfrm>
        </p:grpSpPr>
        <p:cxnSp>
          <p:nvCxnSpPr>
            <p:cNvPr id="18" name="Straight Arrow Connector 17"/>
            <p:cNvCxnSpPr/>
            <p:nvPr/>
          </p:nvCxnSpPr>
          <p:spPr>
            <a:xfrm rot="16200000">
              <a:off x="4581525" y="4976813"/>
              <a:ext cx="198437" cy="1588"/>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H="1" flipV="1">
              <a:off x="4287044" y="4987132"/>
              <a:ext cx="187325" cy="1587"/>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0" name="TextBox 51"/>
          <p:cNvSpPr txBox="1">
            <a:spLocks noChangeArrowheads="1"/>
          </p:cNvSpPr>
          <p:nvPr/>
        </p:nvSpPr>
        <p:spPr bwMode="auto">
          <a:xfrm>
            <a:off x="3973072" y="3400352"/>
            <a:ext cx="957596"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white"/>
                </a:solidFill>
                <a:latin typeface="Calibri"/>
                <a:ea typeface=""/>
                <a:cs typeface=""/>
              </a:rPr>
              <a:t>DART</a:t>
            </a:r>
            <a:endParaRPr lang="en-US" dirty="0">
              <a:solidFill>
                <a:prstClr val="white"/>
              </a:solidFill>
              <a:latin typeface="Calibri"/>
              <a:ea typeface=""/>
              <a:cs typeface=""/>
            </a:endParaRPr>
          </a:p>
        </p:txBody>
      </p:sp>
      <p:grpSp>
        <p:nvGrpSpPr>
          <p:cNvPr id="21" name="Group 20"/>
          <p:cNvGrpSpPr/>
          <p:nvPr/>
        </p:nvGrpSpPr>
        <p:grpSpPr>
          <a:xfrm rot="20729955">
            <a:off x="5732744" y="2758048"/>
            <a:ext cx="832503" cy="965101"/>
            <a:chOff x="5767042" y="2928962"/>
            <a:chExt cx="832503" cy="965101"/>
          </a:xfrm>
        </p:grpSpPr>
        <p:sp>
          <p:nvSpPr>
            <p:cNvPr id="22" name="Rectangle 21"/>
            <p:cNvSpPr/>
            <p:nvPr/>
          </p:nvSpPr>
          <p:spPr>
            <a:xfrm rot="5400000" flipH="1">
              <a:off x="5821183" y="2987050"/>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23" name="Rectangle 22"/>
            <p:cNvSpPr/>
            <p:nvPr/>
          </p:nvSpPr>
          <p:spPr>
            <a:xfrm rot="5400000" flipH="1">
              <a:off x="5769991" y="3053837"/>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24" name="Rectangle 23"/>
            <p:cNvSpPr/>
            <p:nvPr/>
          </p:nvSpPr>
          <p:spPr>
            <a:xfrm rot="5400000" flipH="1">
              <a:off x="5708939" y="3114145"/>
              <a:ext cx="838021" cy="721816"/>
            </a:xfrm>
            <a:prstGeom prst="rect">
              <a:avLst/>
            </a:prstGeom>
            <a:gradFill>
              <a:gsLst>
                <a:gs pos="0">
                  <a:schemeClr val="accent1"/>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25" name="TextBox 114"/>
            <p:cNvSpPr txBox="1">
              <a:spLocks noChangeArrowheads="1"/>
            </p:cNvSpPr>
            <p:nvPr/>
          </p:nvSpPr>
          <p:spPr bwMode="auto">
            <a:xfrm rot="870045" flipH="1">
              <a:off x="5774009" y="3218902"/>
              <a:ext cx="748916"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black"/>
                  </a:solidFill>
                  <a:latin typeface="Calibri"/>
                  <a:ea typeface=""/>
                  <a:cs typeface=""/>
                </a:rPr>
                <a:t>POP</a:t>
              </a:r>
              <a:endParaRPr lang="en-US" sz="1800" dirty="0">
                <a:solidFill>
                  <a:prstClr val="black"/>
                </a:solidFill>
                <a:latin typeface="Calibri"/>
                <a:ea typeface=""/>
                <a:cs typeface=""/>
              </a:endParaRPr>
            </a:p>
          </p:txBody>
        </p:sp>
      </p:grpSp>
      <p:grpSp>
        <p:nvGrpSpPr>
          <p:cNvPr id="26" name="Group 25"/>
          <p:cNvGrpSpPr/>
          <p:nvPr/>
        </p:nvGrpSpPr>
        <p:grpSpPr>
          <a:xfrm rot="20812388">
            <a:off x="6610410" y="2912729"/>
            <a:ext cx="219013" cy="331750"/>
            <a:chOff x="6622384" y="3272469"/>
            <a:chExt cx="219013" cy="331750"/>
          </a:xfrm>
        </p:grpSpPr>
        <p:cxnSp>
          <p:nvCxnSpPr>
            <p:cNvPr id="27" name="Straight Arrow Connector 26"/>
            <p:cNvCxnSpPr/>
            <p:nvPr/>
          </p:nvCxnSpPr>
          <p:spPr>
            <a:xfrm flipH="1">
              <a:off x="6622384" y="3602647"/>
              <a:ext cx="212843"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639351" y="3272469"/>
              <a:ext cx="202046"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3382726">
            <a:off x="5081735" y="4627350"/>
            <a:ext cx="840563" cy="973457"/>
            <a:chOff x="5321727" y="4349311"/>
            <a:chExt cx="840563" cy="973457"/>
          </a:xfrm>
        </p:grpSpPr>
        <p:grpSp>
          <p:nvGrpSpPr>
            <p:cNvPr id="30" name="Group 29"/>
            <p:cNvGrpSpPr/>
            <p:nvPr/>
          </p:nvGrpSpPr>
          <p:grpSpPr>
            <a:xfrm>
              <a:off x="5390824" y="4349311"/>
              <a:ext cx="771466" cy="903236"/>
              <a:chOff x="5390824" y="4349311"/>
              <a:chExt cx="771466" cy="903236"/>
            </a:xfrm>
          </p:grpSpPr>
          <p:sp>
            <p:nvSpPr>
              <p:cNvPr id="32" name="Rectangle 31"/>
              <p:cNvSpPr/>
              <p:nvPr/>
            </p:nvSpPr>
            <p:spPr>
              <a:xfrm rot="5400000" flipH="1">
                <a:off x="5383928" y="4407399"/>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33" name="Rectangle 32"/>
              <p:cNvSpPr/>
              <p:nvPr/>
            </p:nvSpPr>
            <p:spPr>
              <a:xfrm rot="5400000" flipH="1">
                <a:off x="5332736" y="4474186"/>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grpSp>
        <p:sp>
          <p:nvSpPr>
            <p:cNvPr id="31" name="Rectangle 30"/>
            <p:cNvSpPr/>
            <p:nvPr/>
          </p:nvSpPr>
          <p:spPr>
            <a:xfrm rot="5400000" flipH="1">
              <a:off x="5263624" y="4542850"/>
              <a:ext cx="838021" cy="721816"/>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grpSp>
      <p:sp>
        <p:nvSpPr>
          <p:cNvPr id="34" name="TextBox 114"/>
          <p:cNvSpPr txBox="1">
            <a:spLocks noChangeArrowheads="1"/>
          </p:cNvSpPr>
          <p:nvPr/>
        </p:nvSpPr>
        <p:spPr bwMode="auto">
          <a:xfrm flipH="1">
            <a:off x="5018457" y="4862354"/>
            <a:ext cx="799555"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black"/>
                </a:solidFill>
                <a:latin typeface="Calibri"/>
                <a:ea typeface=""/>
                <a:cs typeface=""/>
              </a:rPr>
              <a:t>CICE</a:t>
            </a:r>
            <a:endParaRPr lang="en-US" sz="1800" dirty="0">
              <a:solidFill>
                <a:prstClr val="black"/>
              </a:solidFill>
              <a:latin typeface="Calibri"/>
              <a:ea typeface=""/>
              <a:cs typeface=""/>
            </a:endParaRPr>
          </a:p>
        </p:txBody>
      </p:sp>
      <p:grpSp>
        <p:nvGrpSpPr>
          <p:cNvPr id="35" name="Group 34"/>
          <p:cNvGrpSpPr/>
          <p:nvPr/>
        </p:nvGrpSpPr>
        <p:grpSpPr>
          <a:xfrm rot="975234">
            <a:off x="2186565" y="2916699"/>
            <a:ext cx="219013" cy="331750"/>
            <a:chOff x="2024101" y="3494039"/>
            <a:chExt cx="219013" cy="331750"/>
          </a:xfrm>
        </p:grpSpPr>
        <p:cxnSp>
          <p:nvCxnSpPr>
            <p:cNvPr id="36" name="Straight Arrow Connector 35"/>
            <p:cNvCxnSpPr/>
            <p:nvPr/>
          </p:nvCxnSpPr>
          <p:spPr>
            <a:xfrm flipH="1">
              <a:off x="2024101" y="3824217"/>
              <a:ext cx="212843"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041068" y="3494039"/>
              <a:ext cx="202046"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rot="1100742">
            <a:off x="2426523" y="2726794"/>
            <a:ext cx="824551" cy="1009399"/>
            <a:chOff x="2249284" y="3109537"/>
            <a:chExt cx="824551" cy="1009399"/>
          </a:xfrm>
        </p:grpSpPr>
        <p:sp>
          <p:nvSpPr>
            <p:cNvPr id="39" name="Rectangle 38"/>
            <p:cNvSpPr/>
            <p:nvPr/>
          </p:nvSpPr>
          <p:spPr>
            <a:xfrm rot="16200000">
              <a:off x="2191967" y="3166854"/>
              <a:ext cx="836449" cy="721816"/>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40" name="Rectangle 39"/>
            <p:cNvSpPr/>
            <p:nvPr/>
          </p:nvSpPr>
          <p:spPr>
            <a:xfrm rot="16200000">
              <a:off x="2237466" y="3254100"/>
              <a:ext cx="836449"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41" name="Rectangle 40"/>
            <p:cNvSpPr/>
            <p:nvPr/>
          </p:nvSpPr>
          <p:spPr>
            <a:xfrm rot="16200000">
              <a:off x="2282950" y="3339789"/>
              <a:ext cx="838021"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defTabSz="457200" eaLnBrk="1" fontAlgn="auto" hangingPunct="1">
                <a:spcBef>
                  <a:spcPts val="0"/>
                </a:spcBef>
                <a:spcAft>
                  <a:spcPts val="0"/>
                </a:spcAft>
                <a:defRPr/>
              </a:pPr>
              <a:endParaRPr lang="en-US" sz="1800" dirty="0">
                <a:solidFill>
                  <a:prstClr val="black"/>
                </a:solidFill>
              </a:endParaRPr>
            </a:p>
          </p:txBody>
        </p:sp>
        <p:sp>
          <p:nvSpPr>
            <p:cNvPr id="42" name="TextBox 29"/>
            <p:cNvSpPr txBox="1">
              <a:spLocks noChangeArrowheads="1"/>
            </p:cNvSpPr>
            <p:nvPr/>
          </p:nvSpPr>
          <p:spPr bwMode="auto">
            <a:xfrm rot="20357757">
              <a:off x="2298198" y="3420752"/>
              <a:ext cx="775637" cy="461665"/>
            </a:xfrm>
            <a:prstGeom prst="rect">
              <a:avLst/>
            </a:prstGeom>
            <a:noFill/>
            <a:ln w="9525">
              <a:noFill/>
              <a:miter lim="800000"/>
              <a:headEnd/>
              <a:tailEnd/>
            </a:ln>
          </p:spPr>
          <p:txBody>
            <a:bodyPr wrap="square">
              <a:prstTxWarp prst="textNoShape">
                <a:avLst/>
              </a:prstTxWarp>
              <a:spAutoFit/>
            </a:bodyPr>
            <a:lstStyle/>
            <a:p>
              <a:pPr algn="ctr" defTabSz="457200" eaLnBrk="1" fontAlgn="auto" hangingPunct="1">
                <a:spcBef>
                  <a:spcPts val="0"/>
                </a:spcBef>
                <a:spcAft>
                  <a:spcPts val="0"/>
                </a:spcAft>
              </a:pPr>
              <a:r>
                <a:rPr lang="en-US" dirty="0" smtClean="0">
                  <a:solidFill>
                    <a:prstClr val="black"/>
                  </a:solidFill>
                  <a:latin typeface="Calibri"/>
                  <a:ea typeface=""/>
                  <a:cs typeface=""/>
                </a:rPr>
                <a:t>CLM</a:t>
              </a:r>
              <a:endParaRPr lang="en-US" sz="1800" dirty="0">
                <a:solidFill>
                  <a:prstClr val="black"/>
                </a:solidFill>
                <a:latin typeface="Calibri"/>
                <a:ea typeface=""/>
                <a:cs typeface=""/>
              </a:endParaRPr>
            </a:p>
          </p:txBody>
        </p:sp>
      </p:grpSp>
      <p:grpSp>
        <p:nvGrpSpPr>
          <p:cNvPr id="43" name="Group 42"/>
          <p:cNvGrpSpPr/>
          <p:nvPr/>
        </p:nvGrpSpPr>
        <p:grpSpPr>
          <a:xfrm rot="12756291">
            <a:off x="3110070" y="5438554"/>
            <a:ext cx="231353" cy="201251"/>
            <a:chOff x="4379913" y="4878388"/>
            <a:chExt cx="301625" cy="203200"/>
          </a:xfrm>
        </p:grpSpPr>
        <p:cxnSp>
          <p:nvCxnSpPr>
            <p:cNvPr id="44" name="Straight Arrow Connector 43"/>
            <p:cNvCxnSpPr/>
            <p:nvPr/>
          </p:nvCxnSpPr>
          <p:spPr>
            <a:xfrm rot="16200000">
              <a:off x="4581525" y="4976813"/>
              <a:ext cx="198437" cy="1588"/>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16200000" flipH="1" flipV="1">
              <a:off x="4287044" y="4987132"/>
              <a:ext cx="187325" cy="1587"/>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6" name="Rectangle 45"/>
          <p:cNvSpPr/>
          <p:nvPr/>
        </p:nvSpPr>
        <p:spPr>
          <a:xfrm>
            <a:off x="63245" y="668992"/>
            <a:ext cx="2793149" cy="1200328"/>
          </a:xfrm>
          <a:prstGeom prst="rect">
            <a:avLst/>
          </a:prstGeom>
        </p:spPr>
        <p:txBody>
          <a:bodyPr wrap="square">
            <a:spAutoFit/>
          </a:bodyPr>
          <a:lstStyle/>
          <a:p>
            <a:pPr defTabSz="457200" eaLnBrk="1" fontAlgn="auto" hangingPunct="1">
              <a:spcBef>
                <a:spcPts val="0"/>
              </a:spcBef>
              <a:spcAft>
                <a:spcPts val="0"/>
              </a:spcAft>
            </a:pPr>
            <a:r>
              <a:rPr lang="en-US" dirty="0" smtClean="0">
                <a:solidFill>
                  <a:prstClr val="black"/>
                </a:solidFill>
                <a:latin typeface="Calibri"/>
                <a:ea typeface=""/>
                <a:cs typeface=""/>
              </a:rPr>
              <a:t>DART Multiple Component Data Assimilation</a:t>
            </a:r>
            <a:endParaRPr lang="en-US" dirty="0">
              <a:solidFill>
                <a:prstClr val="black"/>
              </a:solidFill>
              <a:latin typeface="Calibri"/>
              <a:ea typeface=""/>
              <a:cs typeface=""/>
            </a:endParaRPr>
          </a:p>
        </p:txBody>
      </p:sp>
      <p:sp>
        <p:nvSpPr>
          <p:cNvPr id="47" name="Rectangle 46"/>
          <p:cNvSpPr/>
          <p:nvPr/>
        </p:nvSpPr>
        <p:spPr>
          <a:xfrm>
            <a:off x="6690862" y="665097"/>
            <a:ext cx="2453137" cy="1631216"/>
          </a:xfrm>
          <a:prstGeom prst="rect">
            <a:avLst/>
          </a:prstGeom>
        </p:spPr>
        <p:txBody>
          <a:bodyPr wrap="square">
            <a:spAutoFit/>
          </a:bodyPr>
          <a:lstStyle/>
          <a:p>
            <a:pPr algn="r" defTabSz="457200" eaLnBrk="1" fontAlgn="auto" hangingPunct="1">
              <a:spcBef>
                <a:spcPts val="0"/>
              </a:spcBef>
              <a:spcAft>
                <a:spcPts val="0"/>
              </a:spcAft>
            </a:pPr>
            <a:r>
              <a:rPr lang="en-US" sz="2000" dirty="0" smtClean="0">
                <a:solidFill>
                  <a:prstClr val="black"/>
                </a:solidFill>
                <a:latin typeface="Calibri"/>
                <a:ea typeface=""/>
                <a:cs typeface=""/>
              </a:rPr>
              <a:t>Started with CCSM4 </a:t>
            </a:r>
            <a:r>
              <a:rPr lang="en-US" sz="2000" dirty="0">
                <a:solidFill>
                  <a:prstClr val="black"/>
                </a:solidFill>
                <a:latin typeface="Calibri"/>
                <a:ea typeface=""/>
                <a:cs typeface=""/>
              </a:rPr>
              <a:t>20</a:t>
            </a:r>
            <a:r>
              <a:rPr lang="en-US" sz="2000" baseline="30000" dirty="0">
                <a:solidFill>
                  <a:prstClr val="black"/>
                </a:solidFill>
                <a:latin typeface="Calibri"/>
                <a:ea typeface=""/>
                <a:cs typeface=""/>
              </a:rPr>
              <a:t>th</a:t>
            </a:r>
            <a:r>
              <a:rPr lang="en-US" sz="2000" dirty="0">
                <a:solidFill>
                  <a:prstClr val="black"/>
                </a:solidFill>
                <a:latin typeface="Calibri"/>
                <a:ea typeface=""/>
                <a:cs typeface=""/>
              </a:rPr>
              <a:t> </a:t>
            </a:r>
            <a:r>
              <a:rPr lang="en-US" sz="2000" dirty="0" smtClean="0">
                <a:solidFill>
                  <a:prstClr val="black"/>
                </a:solidFill>
                <a:latin typeface="Calibri"/>
                <a:ea typeface=""/>
                <a:cs typeface=""/>
              </a:rPr>
              <a:t>Century 30</a:t>
            </a:r>
            <a:r>
              <a:rPr lang="en-US" sz="2000" dirty="0">
                <a:solidFill>
                  <a:prstClr val="black"/>
                </a:solidFill>
                <a:latin typeface="Calibri"/>
                <a:ea typeface=""/>
                <a:cs typeface=""/>
              </a:rPr>
              <a:t>-member </a:t>
            </a:r>
            <a:r>
              <a:rPr lang="en-US" sz="2000" dirty="0" smtClean="0">
                <a:solidFill>
                  <a:prstClr val="black"/>
                </a:solidFill>
                <a:latin typeface="Calibri"/>
                <a:ea typeface=""/>
                <a:cs typeface=""/>
              </a:rPr>
              <a:t>ensemble for all model components</a:t>
            </a:r>
            <a:endParaRPr lang="en-US" sz="2000" dirty="0">
              <a:solidFill>
                <a:prstClr val="black"/>
              </a:solidFill>
              <a:latin typeface="Calibri"/>
              <a:ea typeface=""/>
              <a:cs typeface=""/>
            </a:endParaRPr>
          </a:p>
        </p:txBody>
      </p:sp>
      <p:sp>
        <p:nvSpPr>
          <p:cNvPr id="48" name="Pie 47"/>
          <p:cNvSpPr/>
          <p:nvPr/>
        </p:nvSpPr>
        <p:spPr>
          <a:xfrm rot="2715383">
            <a:off x="4020009" y="3104131"/>
            <a:ext cx="914400" cy="914400"/>
          </a:xfrm>
          <a:prstGeom prst="pie">
            <a:avLst>
              <a:gd name="adj1" fmla="val 10933271"/>
              <a:gd name="adj2" fmla="val 1620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endParaRPr>
          </a:p>
        </p:txBody>
      </p:sp>
      <p:sp>
        <p:nvSpPr>
          <p:cNvPr id="49" name="Pie 48"/>
          <p:cNvSpPr/>
          <p:nvPr/>
        </p:nvSpPr>
        <p:spPr>
          <a:xfrm rot="8086170">
            <a:off x="4094486" y="3169019"/>
            <a:ext cx="914400" cy="914400"/>
          </a:xfrm>
          <a:prstGeom prst="pie">
            <a:avLst>
              <a:gd name="adj1" fmla="val 10868082"/>
              <a:gd name="adj2" fmla="val 1617242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endParaRPr>
          </a:p>
        </p:txBody>
      </p:sp>
      <p:sp>
        <p:nvSpPr>
          <p:cNvPr id="50" name="Pie 49"/>
          <p:cNvSpPr/>
          <p:nvPr/>
        </p:nvSpPr>
        <p:spPr>
          <a:xfrm rot="18908986">
            <a:off x="3942640" y="3161119"/>
            <a:ext cx="914400" cy="914400"/>
          </a:xfrm>
          <a:prstGeom prst="pie">
            <a:avLst>
              <a:gd name="adj1" fmla="val 10911232"/>
              <a:gd name="adj2" fmla="val 16370318"/>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endParaRPr>
          </a:p>
        </p:txBody>
      </p:sp>
      <p:sp>
        <p:nvSpPr>
          <p:cNvPr id="51" name="Title 1"/>
          <p:cNvSpPr txBox="1">
            <a:spLocks/>
          </p:cNvSpPr>
          <p:nvPr/>
        </p:nvSpPr>
        <p:spPr>
          <a:xfrm>
            <a:off x="18525" y="5007282"/>
            <a:ext cx="2668092" cy="115654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000" dirty="0" smtClean="0">
                <a:solidFill>
                  <a:prstClr val="black"/>
                </a:solidFill>
              </a:rPr>
              <a:t>DART assimilates </a:t>
            </a:r>
          </a:p>
          <a:p>
            <a:pPr algn="l" fontAlgn="auto">
              <a:spcAft>
                <a:spcPts val="0"/>
              </a:spcAft>
            </a:pPr>
            <a:r>
              <a:rPr lang="en-US" sz="2000" dirty="0" smtClean="0">
                <a:solidFill>
                  <a:prstClr val="black"/>
                </a:solidFill>
              </a:rPr>
              <a:t>observations into components separately</a:t>
            </a:r>
          </a:p>
        </p:txBody>
      </p:sp>
      <p:sp>
        <p:nvSpPr>
          <p:cNvPr id="52" name="Left-Right Arrow 51"/>
          <p:cNvSpPr/>
          <p:nvPr/>
        </p:nvSpPr>
        <p:spPr>
          <a:xfrm rot="16200000">
            <a:off x="4142410" y="2602412"/>
            <a:ext cx="685800" cy="288518"/>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3" name="Left-Right Arrow 52"/>
          <p:cNvSpPr/>
          <p:nvPr/>
        </p:nvSpPr>
        <p:spPr>
          <a:xfrm rot="20723458">
            <a:off x="5022731" y="3329414"/>
            <a:ext cx="685800" cy="288518"/>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4" name="Left-Right Arrow 53"/>
          <p:cNvSpPr/>
          <p:nvPr/>
        </p:nvSpPr>
        <p:spPr>
          <a:xfrm rot="897403">
            <a:off x="3258578" y="3300096"/>
            <a:ext cx="685800" cy="288518"/>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5" name="Up Arrow 54"/>
          <p:cNvSpPr/>
          <p:nvPr/>
        </p:nvSpPr>
        <p:spPr>
          <a:xfrm flipH="1">
            <a:off x="4250045" y="3715318"/>
            <a:ext cx="424244" cy="734243"/>
          </a:xfrm>
          <a:prstGeom prst="upArrow">
            <a:avLst/>
          </a:prstGeom>
          <a:gradFill flip="none" rotWithShape="0">
            <a:gsLst>
              <a:gs pos="18000">
                <a:schemeClr val="accent3"/>
              </a:gs>
              <a:gs pos="73000">
                <a:schemeClr val="accent1"/>
              </a:gs>
              <a:gs pos="42000">
                <a:schemeClr val="accent4"/>
              </a:gs>
              <a:gs pos="55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sp>
        <p:nvSpPr>
          <p:cNvPr id="56" name="TextBox 55"/>
          <p:cNvSpPr txBox="1"/>
          <p:nvPr/>
        </p:nvSpPr>
        <p:spPr>
          <a:xfrm>
            <a:off x="3753697" y="4117943"/>
            <a:ext cx="1390124" cy="369332"/>
          </a:xfrm>
          <a:prstGeom prst="rect">
            <a:avLst/>
          </a:prstGeom>
          <a:gradFill flip="none" rotWithShape="1">
            <a:gsLst>
              <a:gs pos="18000">
                <a:schemeClr val="accent3"/>
              </a:gs>
              <a:gs pos="65000">
                <a:schemeClr val="accent4"/>
              </a:gs>
              <a:gs pos="47000">
                <a:schemeClr val="accent4"/>
              </a:gs>
              <a:gs pos="91000">
                <a:schemeClr val="accent1"/>
              </a:gs>
            </a:gsLst>
            <a:lin ang="0" scaled="1"/>
            <a:tileRect/>
          </a:gradFill>
          <a:effectLst/>
        </p:spPr>
        <p:txBody>
          <a:bodyPr wrap="none" rtlCol="0">
            <a:spAutoFit/>
          </a:bodyPr>
          <a:lstStyle/>
          <a:p>
            <a:pPr defTabSz="457200" eaLnBrk="1" fontAlgn="auto" hangingPunct="1">
              <a:spcBef>
                <a:spcPts val="0"/>
              </a:spcBef>
              <a:spcAft>
                <a:spcPts val="0"/>
              </a:spcAft>
            </a:pPr>
            <a:r>
              <a:rPr lang="en-US" sz="1800" dirty="0" smtClean="0">
                <a:solidFill>
                  <a:prstClr val="white"/>
                </a:solidFill>
                <a:latin typeface="Calibri"/>
                <a:ea typeface=""/>
                <a:cs typeface=""/>
              </a:rPr>
              <a:t>observations</a:t>
            </a:r>
            <a:endParaRPr lang="en-US" sz="1800" dirty="0">
              <a:solidFill>
                <a:prstClr val="white"/>
              </a:solidFill>
              <a:latin typeface="Calibri"/>
              <a:ea typeface=""/>
              <a:cs typeface=""/>
            </a:endParaRPr>
          </a:p>
        </p:txBody>
      </p:sp>
      <p:sp>
        <p:nvSpPr>
          <p:cNvPr id="57" name="Rectangle 56"/>
          <p:cNvSpPr/>
          <p:nvPr/>
        </p:nvSpPr>
        <p:spPr>
          <a:xfrm>
            <a:off x="4212789" y="3123083"/>
            <a:ext cx="543739" cy="276999"/>
          </a:xfrm>
          <a:prstGeom prst="rect">
            <a:avLst/>
          </a:prstGeom>
          <a:noFill/>
        </p:spPr>
        <p:txBody>
          <a:bodyPr wrap="none" lIns="91440" tIns="45720" rIns="91440" bIns="45720">
            <a:spAutoFit/>
          </a:bodyPr>
          <a:lstStyle/>
          <a:p>
            <a:pPr algn="ctr" defTabSz="457200" eaLnBrk="1" fontAlgn="auto" hangingPunct="1">
              <a:spcBef>
                <a:spcPts val="0"/>
              </a:spcBef>
              <a:spcAft>
                <a:spcPts val="0"/>
              </a:spcAft>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rPr>
              <a:t>DART</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endParaRPr>
          </a:p>
        </p:txBody>
      </p:sp>
      <p:sp>
        <p:nvSpPr>
          <p:cNvPr id="58" name="Rectangle 57"/>
          <p:cNvSpPr/>
          <p:nvPr/>
        </p:nvSpPr>
        <p:spPr>
          <a:xfrm rot="16680000">
            <a:off x="3819605" y="3454363"/>
            <a:ext cx="543739" cy="276999"/>
          </a:xfrm>
          <a:prstGeom prst="rect">
            <a:avLst/>
          </a:prstGeom>
          <a:noFill/>
        </p:spPr>
        <p:txBody>
          <a:bodyPr wrap="none" lIns="91440" tIns="45720" rIns="91440" bIns="45720">
            <a:spAutoFit/>
          </a:bodyPr>
          <a:lstStyle/>
          <a:p>
            <a:pPr algn="ctr" defTabSz="457200" eaLnBrk="1" fontAlgn="auto" hangingPunct="1">
              <a:spcBef>
                <a:spcPts val="0"/>
              </a:spcBef>
              <a:spcAft>
                <a:spcPts val="0"/>
              </a:spcAft>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rPr>
              <a:t>DART</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endParaRPr>
          </a:p>
        </p:txBody>
      </p:sp>
      <p:sp>
        <p:nvSpPr>
          <p:cNvPr id="59" name="Rectangle 58"/>
          <p:cNvSpPr/>
          <p:nvPr/>
        </p:nvSpPr>
        <p:spPr>
          <a:xfrm rot="4860000">
            <a:off x="4588789" y="3481195"/>
            <a:ext cx="543739" cy="276999"/>
          </a:xfrm>
          <a:prstGeom prst="rect">
            <a:avLst/>
          </a:prstGeom>
          <a:noFill/>
        </p:spPr>
        <p:txBody>
          <a:bodyPr wrap="none" lIns="91440" tIns="45720" rIns="91440" bIns="45720">
            <a:spAutoFit/>
          </a:bodyPr>
          <a:lstStyle/>
          <a:p>
            <a:pPr algn="ctr" defTabSz="457200" eaLnBrk="1" fontAlgn="auto" hangingPunct="1">
              <a:spcBef>
                <a:spcPts val="0"/>
              </a:spcBef>
              <a:spcAft>
                <a:spcPts val="0"/>
              </a:spcAft>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rPr>
              <a:t>DART</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ea typeface=""/>
              <a:cs typeface=""/>
            </a:endParaRPr>
          </a:p>
        </p:txBody>
      </p:sp>
      <p:sp>
        <p:nvSpPr>
          <p:cNvPr id="60" name="Title 1"/>
          <p:cNvSpPr txBox="1">
            <a:spLocks/>
          </p:cNvSpPr>
          <p:nvPr/>
        </p:nvSpPr>
        <p:spPr>
          <a:xfrm>
            <a:off x="117307" y="2026917"/>
            <a:ext cx="1649086" cy="27284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000" b="1" dirty="0">
                <a:solidFill>
                  <a:prstClr val="black"/>
                </a:solidFill>
              </a:rPr>
              <a:t>Important!</a:t>
            </a:r>
          </a:p>
          <a:p>
            <a:pPr algn="l" fontAlgn="auto">
              <a:spcAft>
                <a:spcPts val="0"/>
              </a:spcAft>
            </a:pPr>
            <a:r>
              <a:rPr lang="en-US" sz="2000" dirty="0">
                <a:solidFill>
                  <a:prstClr val="black"/>
                </a:solidFill>
              </a:rPr>
              <a:t>T</a:t>
            </a:r>
            <a:r>
              <a:rPr lang="en-US" sz="2000" dirty="0" smtClean="0">
                <a:solidFill>
                  <a:prstClr val="black"/>
                </a:solidFill>
              </a:rPr>
              <a:t>here are </a:t>
            </a:r>
            <a:r>
              <a:rPr lang="en-US" sz="2000" i="1" dirty="0" smtClean="0">
                <a:solidFill>
                  <a:prstClr val="black"/>
                </a:solidFill>
              </a:rPr>
              <a:t>multiple</a:t>
            </a:r>
            <a:r>
              <a:rPr lang="en-US" sz="2000" dirty="0" smtClean="0">
                <a:solidFill>
                  <a:prstClr val="black"/>
                </a:solidFill>
              </a:rPr>
              <a:t> instances of each model component. </a:t>
            </a:r>
            <a:endParaRPr lang="en-US" sz="2000" b="1" dirty="0">
              <a:solidFill>
                <a:prstClr val="black"/>
              </a:solidFill>
            </a:endParaRPr>
          </a:p>
        </p:txBody>
      </p:sp>
      <p:pic>
        <p:nvPicPr>
          <p:cNvPr id="61" name="Picture 60" descr="Chatterjee_v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023" y="4207903"/>
            <a:ext cx="1393115" cy="1828800"/>
          </a:xfrm>
          <a:prstGeom prst="rect">
            <a:avLst/>
          </a:prstGeom>
          <a:effectLst>
            <a:softEdge rad="63500"/>
          </a:effectLst>
        </p:spPr>
      </p:pic>
      <p:sp>
        <p:nvSpPr>
          <p:cNvPr id="62" name="TextBox 61"/>
          <p:cNvSpPr txBox="1"/>
          <p:nvPr/>
        </p:nvSpPr>
        <p:spPr>
          <a:xfrm>
            <a:off x="7481421" y="2925014"/>
            <a:ext cx="1521718" cy="1200329"/>
          </a:xfrm>
          <a:prstGeom prst="rect">
            <a:avLst/>
          </a:prstGeom>
          <a:noFill/>
        </p:spPr>
        <p:txBody>
          <a:bodyPr wrap="square" rtlCol="0">
            <a:spAutoFit/>
          </a:bodyPr>
          <a:lstStyle/>
          <a:p>
            <a:pPr algn="r" defTabSz="457200" eaLnBrk="1" fontAlgn="auto" hangingPunct="1">
              <a:spcBef>
                <a:spcPts val="0"/>
              </a:spcBef>
              <a:spcAft>
                <a:spcPts val="0"/>
              </a:spcAft>
            </a:pPr>
            <a:r>
              <a:rPr lang="en-US" sz="1800" dirty="0" err="1" smtClean="0">
                <a:solidFill>
                  <a:prstClr val="black"/>
                </a:solidFill>
                <a:latin typeface="Calibri"/>
                <a:ea typeface=""/>
                <a:cs typeface=""/>
              </a:rPr>
              <a:t>Abhishek</a:t>
            </a:r>
            <a:endParaRPr lang="en-US" sz="1800" dirty="0" smtClean="0">
              <a:solidFill>
                <a:prstClr val="black"/>
              </a:solidFill>
              <a:latin typeface="Calibri"/>
              <a:ea typeface=""/>
              <a:cs typeface=""/>
            </a:endParaRPr>
          </a:p>
          <a:p>
            <a:pPr algn="r" defTabSz="457200" eaLnBrk="1" fontAlgn="auto" hangingPunct="1">
              <a:spcBef>
                <a:spcPts val="0"/>
              </a:spcBef>
              <a:spcAft>
                <a:spcPts val="0"/>
              </a:spcAft>
            </a:pPr>
            <a:r>
              <a:rPr lang="en-US" sz="1800" dirty="0" smtClean="0">
                <a:solidFill>
                  <a:prstClr val="black"/>
                </a:solidFill>
                <a:latin typeface="Calibri"/>
                <a:ea typeface=""/>
                <a:cs typeface=""/>
              </a:rPr>
              <a:t>Chatterjee now at NASA Goddard.</a:t>
            </a:r>
            <a:endParaRPr lang="en-US" sz="1800" dirty="0">
              <a:solidFill>
                <a:prstClr val="black"/>
              </a:solidFill>
              <a:latin typeface="Calibri"/>
              <a:ea typeface=""/>
              <a:cs typeface=""/>
            </a:endParaRPr>
          </a:p>
        </p:txBody>
      </p:sp>
    </p:spTree>
    <p:extLst>
      <p:ext uri="{BB962C8B-B14F-4D97-AF65-F5344CB8AC3E}">
        <p14:creationId xmlns:p14="http://schemas.microsoft.com/office/powerpoint/2010/main" val="9369781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9197" y="1226454"/>
            <a:ext cx="7879080" cy="5355314"/>
          </a:xfrm>
          <a:prstGeom prst="rect">
            <a:avLst/>
          </a:prstGeom>
          <a:noFill/>
        </p:spPr>
        <p:txBody>
          <a:bodyPr wrap="none" rtlCol="0">
            <a:spAutoFit/>
          </a:bodyPr>
          <a:lstStyle/>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Yong-</a:t>
            </a:r>
            <a:r>
              <a:rPr lang="en-US" sz="1800" b="1" dirty="0" err="1" smtClean="0">
                <a:solidFill>
                  <a:prstClr val="black"/>
                </a:solidFill>
                <a:latin typeface="Calibri"/>
                <a:ea typeface=""/>
                <a:cs typeface=""/>
              </a:rPr>
              <a:t>Fei</a:t>
            </a:r>
            <a:r>
              <a:rPr lang="en-US" sz="1800" b="1" dirty="0" smtClean="0">
                <a:solidFill>
                  <a:prstClr val="black"/>
                </a:solidFill>
                <a:latin typeface="Calibri"/>
                <a:ea typeface=""/>
                <a:cs typeface=""/>
              </a:rPr>
              <a:t> Zhang </a:t>
            </a:r>
            <a:r>
              <a:rPr lang="en-US" sz="1800" dirty="0" smtClean="0">
                <a:solidFill>
                  <a:prstClr val="black"/>
                </a:solidFill>
                <a:latin typeface="Calibri"/>
                <a:ea typeface=""/>
                <a:cs typeface=""/>
              </a:rPr>
              <a:t>(UT Austin, now U Washington)</a:t>
            </a:r>
          </a:p>
          <a:p>
            <a:pPr marL="742950" lvl="1" indent="-285750" defTabSz="457200" eaLnBrk="1" fontAlgn="auto" hangingPunct="1">
              <a:lnSpc>
                <a:spcPct val="120000"/>
              </a:lnSpc>
              <a:spcBef>
                <a:spcPts val="0"/>
              </a:spcBef>
              <a:spcAft>
                <a:spcPts val="0"/>
              </a:spcAft>
              <a:buFont typeface="Arial"/>
              <a:buChar char="•"/>
            </a:pPr>
            <a:r>
              <a:rPr lang="en-US" sz="1800" dirty="0" err="1">
                <a:solidFill>
                  <a:prstClr val="black"/>
                </a:solidFill>
                <a:latin typeface="Calibri"/>
                <a:ea typeface=""/>
                <a:cs typeface=""/>
              </a:rPr>
              <a:t>m</a:t>
            </a:r>
            <a:r>
              <a:rPr lang="en-US" sz="1800" dirty="0" err="1" smtClean="0">
                <a:solidFill>
                  <a:prstClr val="black"/>
                </a:solidFill>
                <a:latin typeface="Calibri"/>
                <a:ea typeface=""/>
                <a:cs typeface=""/>
              </a:rPr>
              <a:t>ultisensor</a:t>
            </a:r>
            <a:r>
              <a:rPr lang="en-US" sz="1800" dirty="0" smtClean="0">
                <a:solidFill>
                  <a:prstClr val="black"/>
                </a:solidFill>
                <a:latin typeface="Calibri"/>
                <a:ea typeface=""/>
                <a:cs typeface=""/>
              </a:rPr>
              <a:t> snow </a:t>
            </a:r>
            <a:r>
              <a:rPr lang="en-US" sz="1800" dirty="0">
                <a:solidFill>
                  <a:prstClr val="black"/>
                </a:solidFill>
                <a:latin typeface="Calibri"/>
                <a:ea typeface=""/>
                <a:cs typeface=""/>
              </a:rPr>
              <a:t>d</a:t>
            </a:r>
            <a:r>
              <a:rPr lang="en-US" sz="1800" dirty="0" smtClean="0">
                <a:solidFill>
                  <a:prstClr val="black"/>
                </a:solidFill>
                <a:latin typeface="Calibri"/>
                <a:ea typeface=""/>
                <a:cs typeface=""/>
              </a:rPr>
              <a:t>ata </a:t>
            </a:r>
            <a:r>
              <a:rPr lang="en-US" sz="1800" dirty="0">
                <a:solidFill>
                  <a:prstClr val="black"/>
                </a:solidFill>
                <a:latin typeface="Calibri"/>
                <a:ea typeface=""/>
                <a:cs typeface=""/>
              </a:rPr>
              <a:t>a</a:t>
            </a:r>
            <a:r>
              <a:rPr lang="en-US" sz="1800" dirty="0" smtClean="0">
                <a:solidFill>
                  <a:prstClr val="black"/>
                </a:solidFill>
                <a:latin typeface="Calibri"/>
                <a:ea typeface=""/>
                <a:cs typeface=""/>
              </a:rPr>
              <a:t>ssimilation</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Andy Fox </a:t>
            </a:r>
            <a:r>
              <a:rPr lang="en-US" sz="1800" dirty="0" smtClean="0">
                <a:solidFill>
                  <a:prstClr val="black"/>
                </a:solidFill>
                <a:latin typeface="Calibri"/>
                <a:ea typeface=""/>
                <a:cs typeface=""/>
              </a:rPr>
              <a:t>(NEON, now U Arizona)</a:t>
            </a:r>
          </a:p>
          <a:p>
            <a:pPr marL="742950" lvl="1" indent="-285750" defTabSz="457200" eaLnBrk="1" fontAlgn="auto" hangingPunct="1">
              <a:lnSpc>
                <a:spcPct val="120000"/>
              </a:lnSpc>
              <a:spcBef>
                <a:spcPts val="0"/>
              </a:spcBef>
              <a:spcAft>
                <a:spcPts val="0"/>
              </a:spcAft>
              <a:buFont typeface="Arial"/>
              <a:buChar char="•"/>
            </a:pPr>
            <a:r>
              <a:rPr lang="en-US" sz="1800" dirty="0">
                <a:solidFill>
                  <a:prstClr val="black"/>
                </a:solidFill>
                <a:latin typeface="Calibri"/>
                <a:ea typeface=""/>
                <a:cs typeface=""/>
              </a:rPr>
              <a:t>f</a:t>
            </a:r>
            <a:r>
              <a:rPr lang="en-US" sz="1800" dirty="0" smtClean="0">
                <a:solidFill>
                  <a:prstClr val="black"/>
                </a:solidFill>
                <a:latin typeface="Calibri"/>
                <a:ea typeface=""/>
                <a:cs typeface=""/>
              </a:rPr>
              <a:t>lux observations/</a:t>
            </a:r>
            <a:r>
              <a:rPr lang="en-US" sz="1800" dirty="0">
                <a:solidFill>
                  <a:prstClr val="black"/>
                </a:solidFill>
                <a:latin typeface="Calibri"/>
                <a:ea typeface=""/>
                <a:cs typeface=""/>
              </a:rPr>
              <a:t>s</a:t>
            </a:r>
            <a:r>
              <a:rPr lang="en-US" sz="1800" dirty="0" smtClean="0">
                <a:solidFill>
                  <a:prstClr val="black"/>
                </a:solidFill>
                <a:latin typeface="Calibri"/>
                <a:ea typeface=""/>
                <a:cs typeface=""/>
              </a:rPr>
              <a:t>tate estimation</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Hanna Post </a:t>
            </a:r>
            <a:r>
              <a:rPr lang="en-US" sz="1800" dirty="0" smtClean="0">
                <a:solidFill>
                  <a:prstClr val="black"/>
                </a:solidFill>
                <a:latin typeface="Calibri"/>
                <a:ea typeface=""/>
                <a:cs typeface=""/>
              </a:rPr>
              <a:t>(</a:t>
            </a:r>
            <a:r>
              <a:rPr lang="en-US" sz="1800" dirty="0" err="1" smtClean="0">
                <a:solidFill>
                  <a:prstClr val="black"/>
                </a:solidFill>
                <a:latin typeface="Calibri"/>
                <a:ea typeface=""/>
                <a:cs typeface=""/>
              </a:rPr>
              <a:t>Jülich</a:t>
            </a:r>
            <a:r>
              <a:rPr lang="en-US" sz="1800" dirty="0" smtClean="0">
                <a:solidFill>
                  <a:prstClr val="black"/>
                </a:solidFill>
                <a:latin typeface="Calibri"/>
                <a:ea typeface=""/>
                <a:cs typeface=""/>
              </a:rPr>
              <a:t>, now moved on)</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assimilation &amp; parameter estimation</a:t>
            </a:r>
          </a:p>
          <a:p>
            <a:pPr marL="285750" indent="-285750" defTabSz="457200" eaLnBrk="1" fontAlgn="auto" hangingPunct="1">
              <a:lnSpc>
                <a:spcPct val="120000"/>
              </a:lnSpc>
              <a:spcBef>
                <a:spcPts val="0"/>
              </a:spcBef>
              <a:spcAft>
                <a:spcPts val="0"/>
              </a:spcAft>
              <a:buFont typeface="Wingdings" charset="2"/>
              <a:buChar char="²"/>
            </a:pPr>
            <a:r>
              <a:rPr lang="en-US" sz="1800" b="1" dirty="0">
                <a:solidFill>
                  <a:prstClr val="black"/>
                </a:solidFill>
                <a:latin typeface="Calibri"/>
                <a:ea typeface=""/>
                <a:cs typeface=""/>
              </a:rPr>
              <a:t>Raj </a:t>
            </a:r>
            <a:r>
              <a:rPr lang="en-US" sz="1800" b="1" dirty="0" err="1">
                <a:solidFill>
                  <a:prstClr val="black"/>
                </a:solidFill>
                <a:latin typeface="Calibri"/>
                <a:ea typeface=""/>
                <a:cs typeface=""/>
              </a:rPr>
              <a:t>Shekhar</a:t>
            </a:r>
            <a:r>
              <a:rPr lang="en-US" sz="1800" b="1" dirty="0">
                <a:solidFill>
                  <a:prstClr val="black"/>
                </a:solidFill>
                <a:latin typeface="Calibri"/>
                <a:ea typeface=""/>
                <a:cs typeface=""/>
              </a:rPr>
              <a:t> Singh </a:t>
            </a:r>
            <a:r>
              <a:rPr lang="en-US" sz="1800" dirty="0" smtClean="0">
                <a:solidFill>
                  <a:prstClr val="black"/>
                </a:solidFill>
                <a:latin typeface="Calibri"/>
                <a:ea typeface=""/>
                <a:cs typeface=""/>
              </a:rPr>
              <a:t>(UC Berkeley)</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groundwater </a:t>
            </a:r>
          </a:p>
          <a:p>
            <a:pPr marL="285750" indent="-285750" defTabSz="457200" eaLnBrk="1" fontAlgn="auto" hangingPunct="1">
              <a:lnSpc>
                <a:spcPct val="120000"/>
              </a:lnSpc>
              <a:spcBef>
                <a:spcPts val="0"/>
              </a:spcBef>
              <a:spcAft>
                <a:spcPts val="0"/>
              </a:spcAft>
              <a:buFont typeface="Wingdings" charset="2"/>
              <a:buChar char="²"/>
            </a:pPr>
            <a:r>
              <a:rPr lang="en-US" sz="1800" b="1" dirty="0">
                <a:solidFill>
                  <a:prstClr val="black"/>
                </a:solidFill>
                <a:latin typeface="Calibri"/>
                <a:ea typeface=""/>
                <a:cs typeface=""/>
              </a:rPr>
              <a:t>Long Zhao </a:t>
            </a:r>
            <a:r>
              <a:rPr lang="en-US" sz="1800" dirty="0" smtClean="0">
                <a:solidFill>
                  <a:prstClr val="black"/>
                </a:solidFill>
                <a:latin typeface="Calibri"/>
                <a:ea typeface=""/>
                <a:cs typeface=""/>
              </a:rPr>
              <a:t>(UT Austin)</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AMSR-E radiances, empirical vegetated surface RTM, soil moisture (SMAP)</a:t>
            </a:r>
          </a:p>
          <a:p>
            <a:pPr marL="285750" indent="-285750" defTabSz="457200" eaLnBrk="1" fontAlgn="auto" hangingPunct="1">
              <a:lnSpc>
                <a:spcPct val="120000"/>
              </a:lnSpc>
              <a:spcBef>
                <a:spcPts val="0"/>
              </a:spcBef>
              <a:spcAft>
                <a:spcPts val="0"/>
              </a:spcAft>
              <a:buFont typeface="Wingdings" charset="2"/>
              <a:buChar char="²"/>
            </a:pPr>
            <a:r>
              <a:rPr lang="en-US" sz="1800" b="1" dirty="0" smtClean="0">
                <a:solidFill>
                  <a:prstClr val="black"/>
                </a:solidFill>
                <a:latin typeface="Calibri"/>
                <a:ea typeface=""/>
                <a:cs typeface=""/>
              </a:rPr>
              <a:t>Ally </a:t>
            </a:r>
            <a:r>
              <a:rPr lang="en-US" sz="1800" b="1" dirty="0" err="1" smtClean="0">
                <a:solidFill>
                  <a:prstClr val="black"/>
                </a:solidFill>
                <a:latin typeface="Calibri"/>
                <a:ea typeface=""/>
                <a:cs typeface=""/>
              </a:rPr>
              <a:t>Toure</a:t>
            </a:r>
            <a:r>
              <a:rPr lang="en-US" sz="1800" b="1" dirty="0" smtClean="0">
                <a:solidFill>
                  <a:prstClr val="black"/>
                </a:solidFill>
                <a:latin typeface="Calibri"/>
                <a:ea typeface=""/>
                <a:cs typeface=""/>
              </a:rPr>
              <a:t> </a:t>
            </a:r>
            <a:r>
              <a:rPr lang="en-US" sz="1800" dirty="0" smtClean="0">
                <a:solidFill>
                  <a:prstClr val="black"/>
                </a:solidFill>
                <a:latin typeface="Calibri"/>
                <a:ea typeface=""/>
                <a:cs typeface=""/>
              </a:rPr>
              <a:t>(NASA-Goddard USRA)</a:t>
            </a:r>
          </a:p>
          <a:p>
            <a:pPr marL="742950" lvl="1" indent="-285750" defTabSz="457200" eaLnBrk="1" fontAlgn="auto" hangingPunct="1">
              <a:lnSpc>
                <a:spcPct val="120000"/>
              </a:lnSpc>
              <a:spcBef>
                <a:spcPts val="0"/>
              </a:spcBef>
              <a:spcAft>
                <a:spcPts val="0"/>
              </a:spcAft>
              <a:buFont typeface="Arial"/>
              <a:buChar char="•"/>
            </a:pPr>
            <a:r>
              <a:rPr lang="en-US" sz="1800" dirty="0" smtClean="0">
                <a:solidFill>
                  <a:prstClr val="black"/>
                </a:solidFill>
                <a:latin typeface="Calibri"/>
                <a:ea typeface=""/>
                <a:cs typeface=""/>
              </a:rPr>
              <a:t>brightness temperatures</a:t>
            </a:r>
          </a:p>
          <a:p>
            <a:pPr marL="285750" indent="-285750" defTabSz="457200" eaLnBrk="1" fontAlgn="auto" hangingPunct="1">
              <a:lnSpc>
                <a:spcPct val="120000"/>
              </a:lnSpc>
              <a:spcBef>
                <a:spcPts val="0"/>
              </a:spcBef>
              <a:spcAft>
                <a:spcPts val="0"/>
              </a:spcAft>
              <a:buFont typeface="Wingdings" charset="2"/>
              <a:buChar char="²"/>
            </a:pPr>
            <a:r>
              <a:rPr lang="en-US" sz="1800" b="1" dirty="0" err="1">
                <a:solidFill>
                  <a:prstClr val="black"/>
                </a:solidFill>
                <a:latin typeface="Calibri"/>
                <a:ea typeface=""/>
                <a:cs typeface=""/>
              </a:rPr>
              <a:t>Yonghwan</a:t>
            </a:r>
            <a:r>
              <a:rPr lang="en-US" sz="1800" b="1" dirty="0">
                <a:solidFill>
                  <a:prstClr val="black"/>
                </a:solidFill>
                <a:latin typeface="Calibri"/>
                <a:ea typeface=""/>
                <a:cs typeface=""/>
              </a:rPr>
              <a:t> Kwon </a:t>
            </a:r>
            <a:r>
              <a:rPr lang="en-US" sz="1800" dirty="0">
                <a:solidFill>
                  <a:prstClr val="black"/>
                </a:solidFill>
                <a:latin typeface="Calibri"/>
                <a:ea typeface=""/>
                <a:cs typeface=""/>
              </a:rPr>
              <a:t>(UT Austin</a:t>
            </a:r>
            <a:r>
              <a:rPr lang="en-US" sz="1800" dirty="0" smtClean="0">
                <a:solidFill>
                  <a:prstClr val="black"/>
                </a:solidFill>
                <a:latin typeface="Calibri"/>
                <a:ea typeface=""/>
                <a:cs typeface=""/>
              </a:rPr>
              <a:t>)</a:t>
            </a:r>
          </a:p>
          <a:p>
            <a:pPr marL="742950" lvl="1" indent="-285750" defTabSz="457200" eaLnBrk="1" fontAlgn="auto" hangingPunct="1">
              <a:lnSpc>
                <a:spcPct val="120000"/>
              </a:lnSpc>
              <a:spcBef>
                <a:spcPts val="0"/>
              </a:spcBef>
              <a:spcAft>
                <a:spcPts val="0"/>
              </a:spcAft>
              <a:buFont typeface="Wingdings" charset="2"/>
              <a:buChar char="²"/>
            </a:pPr>
            <a:r>
              <a:rPr lang="en-US" sz="1800" dirty="0" smtClean="0">
                <a:solidFill>
                  <a:prstClr val="black"/>
                </a:solidFill>
                <a:latin typeface="Calibri"/>
                <a:ea typeface=""/>
                <a:cs typeface=""/>
              </a:rPr>
              <a:t>sensitivity of assimilation of brightness temperatures from multiple</a:t>
            </a:r>
          </a:p>
          <a:p>
            <a:pPr lvl="1" defTabSz="457200" eaLnBrk="1" fontAlgn="auto" hangingPunct="1">
              <a:spcBef>
                <a:spcPts val="0"/>
              </a:spcBef>
              <a:spcAft>
                <a:spcPts val="0"/>
              </a:spcAft>
            </a:pPr>
            <a:r>
              <a:rPr lang="en-US" sz="1800" dirty="0">
                <a:solidFill>
                  <a:prstClr val="black"/>
                </a:solidFill>
                <a:latin typeface="Calibri"/>
                <a:ea typeface=""/>
                <a:cs typeface=""/>
              </a:rPr>
              <a:t> </a:t>
            </a:r>
            <a:r>
              <a:rPr lang="en-US" sz="1800" dirty="0" smtClean="0">
                <a:solidFill>
                  <a:prstClr val="black"/>
                </a:solidFill>
                <a:latin typeface="Calibri"/>
                <a:ea typeface=""/>
                <a:cs typeface=""/>
              </a:rPr>
              <a:t>    </a:t>
            </a:r>
            <a:r>
              <a:rPr lang="en-US" sz="1800" dirty="0" err="1" smtClean="0">
                <a:solidFill>
                  <a:prstClr val="black"/>
                </a:solidFill>
                <a:latin typeface="Calibri"/>
                <a:ea typeface=""/>
                <a:cs typeface=""/>
              </a:rPr>
              <a:t>radiative</a:t>
            </a:r>
            <a:r>
              <a:rPr lang="en-US" sz="1800" dirty="0" smtClean="0">
                <a:solidFill>
                  <a:prstClr val="black"/>
                </a:solidFill>
                <a:latin typeface="Calibri"/>
                <a:ea typeface=""/>
                <a:cs typeface=""/>
              </a:rPr>
              <a:t> transfer models on estimates of snow water equivalent.</a:t>
            </a:r>
            <a:endParaRPr lang="en-US" sz="1800" dirty="0">
              <a:solidFill>
                <a:prstClr val="black"/>
              </a:solidFill>
              <a:latin typeface="Calibri"/>
              <a:ea typeface=""/>
              <a:cs typeface=""/>
            </a:endParaRPr>
          </a:p>
          <a:p>
            <a:pPr marL="285750" indent="-285750" defTabSz="457200" eaLnBrk="1" fontAlgn="auto" hangingPunct="1">
              <a:spcBef>
                <a:spcPts val="0"/>
              </a:spcBef>
              <a:spcAft>
                <a:spcPts val="0"/>
              </a:spcAft>
              <a:buFont typeface="Wingdings" charset="2"/>
              <a:buChar char="²"/>
            </a:pPr>
            <a:endParaRPr lang="en-US" sz="1800" dirty="0" smtClean="0">
              <a:solidFill>
                <a:prstClr val="black"/>
              </a:solidFill>
              <a:latin typeface="Calibri"/>
              <a:ea typeface=""/>
              <a:cs typeface=""/>
            </a:endParaRPr>
          </a:p>
        </p:txBody>
      </p:sp>
      <p:sp>
        <p:nvSpPr>
          <p:cNvPr id="3" name="Title 2"/>
          <p:cNvSpPr>
            <a:spLocks noGrp="1"/>
          </p:cNvSpPr>
          <p:nvPr>
            <p:ph type="title" idx="4294967295"/>
          </p:nvPr>
        </p:nvSpPr>
        <p:spPr>
          <a:xfrm>
            <a:off x="0" y="-23469"/>
            <a:ext cx="9144000" cy="1005602"/>
          </a:xfrm>
        </p:spPr>
        <p:txBody>
          <a:bodyPr>
            <a:normAutofit/>
          </a:bodyPr>
          <a:lstStyle/>
          <a:p>
            <a:r>
              <a:rPr lang="en-US" sz="3200" dirty="0" smtClean="0"/>
              <a:t>Some</a:t>
            </a:r>
            <a:r>
              <a:rPr lang="en-US" sz="3200" baseline="0" dirty="0" smtClean="0"/>
              <a:t> of the researchers using CLM/DART</a:t>
            </a:r>
            <a:endParaRPr lang="en-US" sz="3200" dirty="0"/>
          </a:p>
        </p:txBody>
      </p:sp>
      <p:sp>
        <p:nvSpPr>
          <p:cNvPr id="4" name="Rounded Rectangle 3"/>
          <p:cNvSpPr/>
          <p:nvPr/>
        </p:nvSpPr>
        <p:spPr>
          <a:xfrm>
            <a:off x="719198" y="1226454"/>
            <a:ext cx="4843402" cy="750224"/>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endParaRPr>
          </a:p>
        </p:txBody>
      </p:sp>
      <p:pic>
        <p:nvPicPr>
          <p:cNvPr id="5" name="Picture 4" descr="Fe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048" y="1424721"/>
            <a:ext cx="1892000" cy="2286000"/>
          </a:xfrm>
          <a:prstGeom prst="rect">
            <a:avLst/>
          </a:prstGeom>
          <a:effectLst>
            <a:softEdge rad="63500"/>
          </a:effectLst>
        </p:spPr>
      </p:pic>
    </p:spTree>
    <p:extLst>
      <p:ext uri="{BB962C8B-B14F-4D97-AF65-F5344CB8AC3E}">
        <p14:creationId xmlns:p14="http://schemas.microsoft.com/office/powerpoint/2010/main" val="29418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4000"/>
          </a:xfrm>
          <a:prstGeom prst="rect">
            <a:avLst/>
          </a:prstGeom>
        </p:spPr>
      </p:pic>
      <p:cxnSp>
        <p:nvCxnSpPr>
          <p:cNvPr id="5" name="Straight Arrow Connector 4"/>
          <p:cNvCxnSpPr/>
          <p:nvPr/>
        </p:nvCxnSpPr>
        <p:spPr>
          <a:xfrm>
            <a:off x="3810000" y="1676400"/>
            <a:ext cx="1676400" cy="259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CAHMDA VII Tutorial, 20 Aug. 2017</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9</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2" name="TextBox 11"/>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Likelihood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mean measured, covariance from designer.</a:t>
            </a:r>
            <a:endParaRPr lang="en-US" dirty="0">
              <a:latin typeface="Calibri" charset="0"/>
              <a:ea typeface="Calibri" charset="0"/>
              <a:cs typeface="Calibri" charset="0"/>
            </a:endParaRPr>
          </a:p>
        </p:txBody>
      </p:sp>
      <p:sp>
        <p:nvSpPr>
          <p:cNvPr id="13" name="TextBox 12"/>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Methods: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Kalman</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Filter</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152698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11282"/>
            <a:ext cx="8534400" cy="1752600"/>
          </a:xfrm>
        </p:spPr>
        <p:txBody>
          <a:bodyPr>
            <a:noAutofit/>
          </a:bodyPr>
          <a:lstStyle/>
          <a:p>
            <a:r>
              <a:rPr lang="en-US" sz="2800" dirty="0">
                <a:solidFill>
                  <a:schemeClr val="bg1"/>
                </a:solidFill>
              </a:rPr>
              <a:t>Improving Estimates of Snowpack Water Storage in the Northern Hemisphere Through </a:t>
            </a:r>
            <a:r>
              <a:rPr lang="en-US" sz="2800" dirty="0" smtClean="0">
                <a:solidFill>
                  <a:schemeClr val="bg1"/>
                </a:solidFill>
              </a:rPr>
              <a:t>a </a:t>
            </a:r>
            <a:r>
              <a:rPr lang="en-US" sz="2800" dirty="0">
                <a:solidFill>
                  <a:schemeClr val="bg1"/>
                </a:solidFill>
              </a:rPr>
              <a:t>Newly Developed Land Data Assimilation System</a:t>
            </a:r>
          </a:p>
        </p:txBody>
      </p:sp>
      <p:pic>
        <p:nvPicPr>
          <p:cNvPr id="1026" name="Picture 2" descr="http://upload.wikimedia.org/wikipedia/commons/e/e6/GRACE_artist_concep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2142" y="17755"/>
            <a:ext cx="2822222"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4364" y="17755"/>
            <a:ext cx="3219636" cy="18110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4" descr="D:\Study in Austin\Meetings\AGU\Logo-JSG-orange.png"/>
          <p:cNvPicPr>
            <a:picLocks noChangeAspect="1" noChangeArrowheads="1"/>
          </p:cNvPicPr>
          <p:nvPr/>
        </p:nvPicPr>
        <p:blipFill>
          <a:blip r:embed="rId4"/>
          <a:srcRect/>
          <a:stretch>
            <a:fillRect/>
          </a:stretch>
        </p:blipFill>
        <p:spPr bwMode="auto">
          <a:xfrm>
            <a:off x="0" y="0"/>
            <a:ext cx="3223853" cy="838200"/>
          </a:xfrm>
          <a:prstGeom prst="rect">
            <a:avLst/>
          </a:prstGeom>
          <a:noFill/>
        </p:spPr>
      </p:pic>
      <p:pic>
        <p:nvPicPr>
          <p:cNvPr id="7" name="Picture 2"/>
          <p:cNvPicPr>
            <a:picLocks noChangeAspect="1" noChangeArrowheads="1"/>
          </p:cNvPicPr>
          <p:nvPr/>
        </p:nvPicPr>
        <p:blipFill>
          <a:blip r:embed="rId5"/>
          <a:srcRect/>
          <a:stretch>
            <a:fillRect/>
          </a:stretch>
        </p:blipFill>
        <p:spPr bwMode="auto">
          <a:xfrm>
            <a:off x="228600" y="970255"/>
            <a:ext cx="2353236" cy="993913"/>
          </a:xfrm>
          <a:prstGeom prst="rect">
            <a:avLst/>
          </a:prstGeom>
          <a:noFill/>
          <a:ln w="9525">
            <a:noFill/>
            <a:miter lim="800000"/>
            <a:headEnd/>
            <a:tailEnd/>
          </a:ln>
          <a:effectLst/>
        </p:spPr>
      </p:pic>
      <p:pic>
        <p:nvPicPr>
          <p:cNvPr id="8" name="Picture 3"/>
          <p:cNvPicPr>
            <a:picLocks noChangeAspect="1" noChangeArrowheads="1"/>
          </p:cNvPicPr>
          <p:nvPr/>
        </p:nvPicPr>
        <p:blipFill>
          <a:blip r:embed="rId6" cstate="print"/>
          <a:srcRect/>
          <a:stretch>
            <a:fillRect/>
          </a:stretch>
        </p:blipFill>
        <p:spPr bwMode="auto">
          <a:xfrm>
            <a:off x="0" y="5715000"/>
            <a:ext cx="1374621" cy="1143000"/>
          </a:xfrm>
          <a:prstGeom prst="rect">
            <a:avLst/>
          </a:prstGeom>
          <a:noFill/>
          <a:ln w="9525">
            <a:noFill/>
            <a:miter lim="800000"/>
            <a:headEnd/>
            <a:tailEnd/>
          </a:ln>
          <a:effectLst/>
        </p:spPr>
      </p:pic>
      <p:pic>
        <p:nvPicPr>
          <p:cNvPr id="9" name="Picture 2" descr="D:\Study in Austin\Meetings\AGU\ncar-logo-lg.jpg"/>
          <p:cNvPicPr>
            <a:picLocks noChangeAspect="1" noChangeArrowheads="1"/>
          </p:cNvPicPr>
          <p:nvPr/>
        </p:nvPicPr>
        <p:blipFill>
          <a:blip r:embed="rId7" cstate="print"/>
          <a:srcRect/>
          <a:stretch>
            <a:fillRect/>
          </a:stretch>
        </p:blipFill>
        <p:spPr bwMode="auto">
          <a:xfrm>
            <a:off x="3314700" y="5940730"/>
            <a:ext cx="2514600" cy="806645"/>
          </a:xfrm>
          <a:prstGeom prst="rect">
            <a:avLst/>
          </a:prstGeom>
          <a:noFill/>
        </p:spPr>
      </p:pic>
      <p:grpSp>
        <p:nvGrpSpPr>
          <p:cNvPr id="13" name="Group 12"/>
          <p:cNvGrpSpPr/>
          <p:nvPr/>
        </p:nvGrpSpPr>
        <p:grpSpPr>
          <a:xfrm>
            <a:off x="1143001" y="3370940"/>
            <a:ext cx="6934200" cy="2359330"/>
            <a:chOff x="16612561" y="4061355"/>
            <a:chExt cx="5391240" cy="3175119"/>
          </a:xfrm>
        </p:grpSpPr>
        <p:sp>
          <p:nvSpPr>
            <p:cNvPr id="14" name="TextBox 13"/>
            <p:cNvSpPr txBox="1"/>
            <p:nvPr/>
          </p:nvSpPr>
          <p:spPr>
            <a:xfrm>
              <a:off x="16612561" y="4061355"/>
              <a:ext cx="5391240" cy="869814"/>
            </a:xfrm>
            <a:prstGeom prst="rect">
              <a:avLst/>
            </a:prstGeom>
            <a:noFill/>
          </p:spPr>
          <p:txBody>
            <a:bodyPr wrap="square" rtlCol="0">
              <a:spAutoFit/>
            </a:bodyPr>
            <a:lstStyle/>
            <a:p>
              <a:pPr eaLnBrk="1" fontAlgn="auto" hangingPunct="1">
                <a:spcBef>
                  <a:spcPts val="0"/>
                </a:spcBef>
                <a:spcAft>
                  <a:spcPts val="0"/>
                </a:spcAft>
              </a:pPr>
              <a:r>
                <a:rPr lang="en-US" sz="1800" b="1" dirty="0" smtClean="0">
                  <a:solidFill>
                    <a:srgbClr val="FFFFFF"/>
                  </a:solidFill>
                  <a:latin typeface="Calibri"/>
                  <a:ea typeface=""/>
                  <a:cs typeface=""/>
                </a:rPr>
                <a:t>Yong-</a:t>
              </a:r>
              <a:r>
                <a:rPr lang="en-US" sz="1800" b="1" dirty="0" err="1" smtClean="0">
                  <a:solidFill>
                    <a:srgbClr val="FFFFFF"/>
                  </a:solidFill>
                  <a:latin typeface="Calibri"/>
                  <a:ea typeface=""/>
                  <a:cs typeface=""/>
                </a:rPr>
                <a:t>Fei</a:t>
              </a:r>
              <a:r>
                <a:rPr lang="en-US" sz="1800" b="1" dirty="0" smtClean="0">
                  <a:solidFill>
                    <a:srgbClr val="FFFFFF"/>
                  </a:solidFill>
                  <a:latin typeface="Calibri"/>
                  <a:ea typeface=""/>
                  <a:cs typeface=""/>
                </a:rPr>
                <a:t> Zhang</a:t>
              </a:r>
              <a:r>
                <a:rPr lang="en-US" sz="1800" b="1" baseline="30000" dirty="0" smtClean="0">
                  <a:solidFill>
                    <a:srgbClr val="FFFFFF"/>
                  </a:solidFill>
                  <a:latin typeface="Calibri"/>
                  <a:ea typeface=""/>
                  <a:cs typeface=""/>
                </a:rPr>
                <a:t>1</a:t>
              </a:r>
              <a:r>
                <a:rPr lang="en-US" sz="1800" b="1" dirty="0" smtClean="0">
                  <a:solidFill>
                    <a:srgbClr val="FFFFFF"/>
                  </a:solidFill>
                  <a:latin typeface="Calibri"/>
                  <a:ea typeface=""/>
                  <a:cs typeface=""/>
                </a:rPr>
                <a:t>, </a:t>
              </a:r>
              <a:r>
                <a:rPr lang="en-US" sz="1800" b="1" dirty="0" err="1" smtClean="0">
                  <a:solidFill>
                    <a:srgbClr val="FFFFFF"/>
                  </a:solidFill>
                  <a:latin typeface="Calibri"/>
                  <a:ea typeface=""/>
                  <a:cs typeface=""/>
                </a:rPr>
                <a:t>Zong</a:t>
              </a:r>
              <a:r>
                <a:rPr lang="en-US" sz="1800" b="1" dirty="0" smtClean="0">
                  <a:solidFill>
                    <a:srgbClr val="FFFFFF"/>
                  </a:solidFill>
                  <a:latin typeface="Calibri"/>
                  <a:ea typeface=""/>
                  <a:cs typeface=""/>
                </a:rPr>
                <a:t>-Liang Yang</a:t>
              </a:r>
              <a:r>
                <a:rPr lang="en-US" sz="1800" b="1" baseline="30000" dirty="0" smtClean="0">
                  <a:solidFill>
                    <a:srgbClr val="FFFFFF"/>
                  </a:solidFill>
                  <a:latin typeface="Calibri"/>
                  <a:ea typeface=""/>
                  <a:cs typeface=""/>
                </a:rPr>
                <a:t>1,2</a:t>
              </a:r>
              <a:r>
                <a:rPr lang="en-US" sz="1800" b="1" dirty="0" smtClean="0">
                  <a:solidFill>
                    <a:srgbClr val="FFFFFF"/>
                  </a:solidFill>
                  <a:latin typeface="Calibri"/>
                  <a:ea typeface=""/>
                  <a:cs typeface=""/>
                </a:rPr>
                <a:t>, </a:t>
              </a:r>
              <a:r>
                <a:rPr lang="en-US" sz="1800" b="1" dirty="0" err="1" smtClean="0">
                  <a:solidFill>
                    <a:srgbClr val="FFFFFF"/>
                  </a:solidFill>
                  <a:latin typeface="Calibri"/>
                  <a:ea typeface=""/>
                  <a:cs typeface=""/>
                </a:rPr>
                <a:t>Yonghwan</a:t>
              </a:r>
              <a:r>
                <a:rPr lang="en-US" sz="1800" b="1" dirty="0" smtClean="0">
                  <a:solidFill>
                    <a:srgbClr val="FFFFFF"/>
                  </a:solidFill>
                  <a:latin typeface="Calibri"/>
                  <a:ea typeface=""/>
                  <a:cs typeface=""/>
                </a:rPr>
                <a:t> Kwon</a:t>
              </a:r>
              <a:r>
                <a:rPr lang="en-US" sz="1800" b="1" baseline="30000" dirty="0">
                  <a:solidFill>
                    <a:srgbClr val="FFFFFF"/>
                  </a:solidFill>
                  <a:latin typeface="Calibri"/>
                  <a:ea typeface=""/>
                  <a:cs typeface=""/>
                </a:rPr>
                <a:t>1</a:t>
              </a:r>
              <a:r>
                <a:rPr lang="en-US" sz="1800" b="1" dirty="0" smtClean="0">
                  <a:solidFill>
                    <a:srgbClr val="FFFFFF"/>
                  </a:solidFill>
                  <a:latin typeface="Calibri"/>
                  <a:ea typeface=""/>
                  <a:cs typeface=""/>
                </a:rPr>
                <a:t>, Tim J. Hoar</a:t>
              </a:r>
              <a:r>
                <a:rPr lang="en-US" sz="1800" b="1" baseline="30000" dirty="0" smtClean="0">
                  <a:solidFill>
                    <a:srgbClr val="FFFFFF"/>
                  </a:solidFill>
                  <a:latin typeface="Calibri"/>
                  <a:ea typeface=""/>
                  <a:cs typeface=""/>
                </a:rPr>
                <a:t>3</a:t>
              </a:r>
              <a:r>
                <a:rPr lang="en-US" sz="1800" b="1" dirty="0" smtClean="0">
                  <a:solidFill>
                    <a:srgbClr val="FFFFFF"/>
                  </a:solidFill>
                  <a:latin typeface="Calibri"/>
                  <a:ea typeface=""/>
                  <a:cs typeface=""/>
                </a:rPr>
                <a:t>, Hua Su</a:t>
              </a:r>
              <a:r>
                <a:rPr lang="en-US" sz="1800" b="1" baseline="30000" dirty="0" smtClean="0">
                  <a:solidFill>
                    <a:srgbClr val="FFFFFF"/>
                  </a:solidFill>
                  <a:latin typeface="Calibri"/>
                  <a:ea typeface=""/>
                  <a:cs typeface=""/>
                </a:rPr>
                <a:t>1</a:t>
              </a:r>
              <a:r>
                <a:rPr lang="en-US" sz="1800" b="1" dirty="0" smtClean="0">
                  <a:solidFill>
                    <a:srgbClr val="FFFFFF"/>
                  </a:solidFill>
                  <a:latin typeface="Calibri"/>
                  <a:ea typeface=""/>
                  <a:cs typeface=""/>
                </a:rPr>
                <a:t>, Jeffrey L. Anderson </a:t>
              </a:r>
              <a:r>
                <a:rPr lang="en-US" sz="1800" b="1" baseline="30000" dirty="0" smtClean="0">
                  <a:solidFill>
                    <a:srgbClr val="FFFFFF"/>
                  </a:solidFill>
                  <a:latin typeface="Calibri"/>
                  <a:ea typeface=""/>
                  <a:cs typeface=""/>
                </a:rPr>
                <a:t>3</a:t>
              </a:r>
              <a:r>
                <a:rPr lang="en-US" sz="1800" b="1" dirty="0" smtClean="0">
                  <a:solidFill>
                    <a:srgbClr val="FFFFFF"/>
                  </a:solidFill>
                  <a:latin typeface="Calibri"/>
                  <a:ea typeface=""/>
                  <a:cs typeface=""/>
                </a:rPr>
                <a:t>, Ally M. </a:t>
              </a:r>
              <a:r>
                <a:rPr lang="en-US" sz="1800" b="1" dirty="0" err="1" smtClean="0">
                  <a:solidFill>
                    <a:srgbClr val="FFFFFF"/>
                  </a:solidFill>
                  <a:latin typeface="Calibri"/>
                  <a:ea typeface=""/>
                  <a:cs typeface=""/>
                </a:rPr>
                <a:t>Toure</a:t>
              </a:r>
              <a:r>
                <a:rPr lang="en-US" sz="1800" b="1" baseline="30000" dirty="0" smtClean="0">
                  <a:solidFill>
                    <a:srgbClr val="FFFFFF"/>
                  </a:solidFill>
                  <a:latin typeface="Calibri"/>
                  <a:ea typeface=""/>
                  <a:cs typeface=""/>
                </a:rPr>
                <a:t> 4,5</a:t>
              </a:r>
              <a:r>
                <a:rPr lang="en-US" sz="1800" b="1" dirty="0" smtClean="0">
                  <a:solidFill>
                    <a:srgbClr val="FFFFFF"/>
                  </a:solidFill>
                  <a:latin typeface="Calibri"/>
                  <a:ea typeface=""/>
                  <a:cs typeface=""/>
                </a:rPr>
                <a:t>, and Matthew </a:t>
              </a:r>
              <a:r>
                <a:rPr lang="en-US" sz="1800" b="1" dirty="0" err="1" smtClean="0">
                  <a:solidFill>
                    <a:srgbClr val="FFFFFF"/>
                  </a:solidFill>
                  <a:latin typeface="Calibri"/>
                  <a:ea typeface=""/>
                  <a:cs typeface=""/>
                </a:rPr>
                <a:t>Rodell</a:t>
              </a:r>
              <a:r>
                <a:rPr lang="en-US" sz="1800" b="1" baseline="30000" dirty="0" smtClean="0">
                  <a:solidFill>
                    <a:srgbClr val="FFFFFF"/>
                  </a:solidFill>
                  <a:latin typeface="Calibri"/>
                  <a:ea typeface=""/>
                  <a:cs typeface=""/>
                </a:rPr>
                <a:t> 5</a:t>
              </a:r>
            </a:p>
          </p:txBody>
        </p:sp>
        <p:sp>
          <p:nvSpPr>
            <p:cNvPr id="15" name="TextBox 14"/>
            <p:cNvSpPr txBox="1"/>
            <p:nvPr/>
          </p:nvSpPr>
          <p:spPr>
            <a:xfrm>
              <a:off x="16792642" y="4999811"/>
              <a:ext cx="5035774" cy="2236663"/>
            </a:xfrm>
            <a:prstGeom prst="rect">
              <a:avLst/>
            </a:prstGeom>
            <a:noFill/>
          </p:spPr>
          <p:txBody>
            <a:bodyPr wrap="square" rtlCol="0">
              <a:spAutoFit/>
            </a:bodyPr>
            <a:lstStyle/>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1</a:t>
              </a:r>
              <a:r>
                <a:rPr lang="en-US" sz="1400" dirty="0" smtClean="0">
                  <a:solidFill>
                    <a:srgbClr val="FFFFFF"/>
                  </a:solidFill>
                  <a:latin typeface="Calibri"/>
                  <a:ea typeface=""/>
                  <a:cs typeface=""/>
                </a:rPr>
                <a:t>Jackson School of Geosciences, University of Texas at Austin, Austin, TX, United States.</a:t>
              </a:r>
            </a:p>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2</a:t>
              </a:r>
              <a:r>
                <a:rPr lang="en-US" sz="1400" dirty="0" smtClean="0">
                  <a:solidFill>
                    <a:srgbClr val="FFFFFF"/>
                  </a:solidFill>
                  <a:latin typeface="Calibri"/>
                  <a:ea typeface=""/>
                  <a:cs typeface=""/>
                </a:rPr>
                <a:t>Key Lab of Regional Climate-Environment for Temperate East Asia (RCE-TEA), Institute of Atmospheric Physics, Chinese Academy of Sciences, Beijing, China. </a:t>
              </a:r>
            </a:p>
            <a:p>
              <a:pPr marL="514350" indent="-514350" eaLnBrk="1" fontAlgn="auto" hangingPunct="1">
                <a:spcBef>
                  <a:spcPts val="0"/>
                </a:spcBef>
                <a:spcAft>
                  <a:spcPts val="0"/>
                </a:spcAft>
              </a:pPr>
              <a:r>
                <a:rPr lang="en-US" sz="1400" b="1" baseline="30000" dirty="0" smtClean="0">
                  <a:solidFill>
                    <a:srgbClr val="FFFFFF"/>
                  </a:solidFill>
                  <a:latin typeface="Calibri"/>
                  <a:ea typeface=""/>
                  <a:cs typeface=""/>
                </a:rPr>
                <a:t>3</a:t>
              </a:r>
              <a:r>
                <a:rPr lang="en-US" sz="1400" dirty="0" smtClean="0">
                  <a:solidFill>
                    <a:srgbClr val="FFFFFF"/>
                  </a:solidFill>
                  <a:latin typeface="Calibri"/>
                  <a:ea typeface=""/>
                  <a:cs typeface=""/>
                </a:rPr>
                <a:t>The National Center for Atmospheric Research, Boulder, CO, United States.</a:t>
              </a:r>
            </a:p>
            <a:p>
              <a:pPr eaLnBrk="1" fontAlgn="auto" hangingPunct="1">
                <a:spcBef>
                  <a:spcPts val="0"/>
                </a:spcBef>
                <a:spcAft>
                  <a:spcPts val="0"/>
                </a:spcAft>
              </a:pPr>
              <a:r>
                <a:rPr lang="en-US" sz="1400" baseline="30000" dirty="0" smtClean="0">
                  <a:solidFill>
                    <a:srgbClr val="FFFFFF"/>
                  </a:solidFill>
                  <a:latin typeface="Calibri"/>
                  <a:ea typeface=""/>
                  <a:cs typeface=""/>
                </a:rPr>
                <a:t>4</a:t>
              </a:r>
              <a:r>
                <a:rPr lang="en-US" sz="1400" dirty="0" smtClean="0">
                  <a:solidFill>
                    <a:srgbClr val="FFFFFF"/>
                  </a:solidFill>
                  <a:latin typeface="Calibri"/>
                  <a:ea typeface=""/>
                  <a:cs typeface=""/>
                </a:rPr>
                <a:t>Universities Space Research Association (USRA), Columbia, MD, United States.</a:t>
              </a:r>
              <a:endParaRPr lang="zh-CN" altLang="en-US" sz="1400" dirty="0" smtClean="0">
                <a:solidFill>
                  <a:srgbClr val="FFFFFF"/>
                </a:solidFill>
                <a:latin typeface="Calibri"/>
                <a:ea typeface="宋体"/>
                <a:cs typeface=""/>
              </a:endParaRPr>
            </a:p>
            <a:p>
              <a:pPr eaLnBrk="1" fontAlgn="auto" hangingPunct="1">
                <a:spcBef>
                  <a:spcPts val="0"/>
                </a:spcBef>
                <a:spcAft>
                  <a:spcPts val="0"/>
                </a:spcAft>
              </a:pPr>
              <a:r>
                <a:rPr lang="en-US" sz="1400" baseline="30000" dirty="0" smtClean="0">
                  <a:solidFill>
                    <a:srgbClr val="FFFFFF"/>
                  </a:solidFill>
                  <a:latin typeface="Calibri"/>
                  <a:ea typeface=""/>
                  <a:cs typeface=""/>
                </a:rPr>
                <a:t>5</a:t>
              </a:r>
              <a:r>
                <a:rPr lang="en-US" sz="1400" dirty="0" smtClean="0">
                  <a:solidFill>
                    <a:srgbClr val="FFFFFF"/>
                  </a:solidFill>
                  <a:latin typeface="Calibri"/>
                  <a:ea typeface=""/>
                  <a:cs typeface=""/>
                </a:rPr>
                <a:t>NASA Goddard Space Flight Center, Greenbelt, MD, United States.</a:t>
              </a:r>
              <a:endParaRPr lang="zh-CN" altLang="en-US" sz="1400" dirty="0" smtClean="0">
                <a:solidFill>
                  <a:srgbClr val="FFFFFF"/>
                </a:solidFill>
                <a:latin typeface="Calibri"/>
                <a:ea typeface="宋体"/>
                <a:cs typeface=""/>
              </a:endParaRPr>
            </a:p>
            <a:p>
              <a:pPr marL="514350" indent="-514350" eaLnBrk="1" fontAlgn="auto" hangingPunct="1">
                <a:spcBef>
                  <a:spcPts val="0"/>
                </a:spcBef>
                <a:spcAft>
                  <a:spcPts val="0"/>
                </a:spcAft>
                <a:buFontTx/>
                <a:buAutoNum type="arabicPeriod"/>
              </a:pPr>
              <a:endParaRPr lang="en-US" sz="1800" dirty="0" smtClean="0">
                <a:solidFill>
                  <a:srgbClr val="000000"/>
                </a:solidFill>
                <a:latin typeface="Calibri"/>
                <a:ea typeface=""/>
                <a:cs typeface=""/>
              </a:endParaRPr>
            </a:p>
          </p:txBody>
        </p:sp>
      </p:grpSp>
      <p:pic>
        <p:nvPicPr>
          <p:cNvPr id="16" name="Picture 2" descr="D:\Study in Austin\Meetings\iLEAPS\EA-logo-new.gif"/>
          <p:cNvPicPr>
            <a:picLocks noChangeAspect="1" noChangeArrowheads="1"/>
          </p:cNvPicPr>
          <p:nvPr/>
        </p:nvPicPr>
        <p:blipFill>
          <a:blip r:embed="rId8"/>
          <a:srcRect/>
          <a:stretch>
            <a:fillRect/>
          </a:stretch>
        </p:blipFill>
        <p:spPr bwMode="auto">
          <a:xfrm>
            <a:off x="7620000" y="5715000"/>
            <a:ext cx="1524000" cy="1127729"/>
          </a:xfrm>
          <a:prstGeom prst="rect">
            <a:avLst/>
          </a:prstGeom>
          <a:noFill/>
        </p:spPr>
      </p:pic>
      <p:sp>
        <p:nvSpPr>
          <p:cNvPr id="3" name="Footer Placeholder 2"/>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7D573BF-2629-42C4-935A-AF9441B051C3}" type="slidenum">
              <a:rPr lang="en-US" smtClean="0">
                <a:solidFill>
                  <a:srgbClr val="000000">
                    <a:tint val="75000"/>
                  </a:srgbClr>
                </a:solidFill>
              </a:rPr>
              <a:pPr/>
              <a:t>90</a:t>
            </a:fld>
            <a:endParaRPr lang="en-US">
              <a:solidFill>
                <a:srgbClr val="000000">
                  <a:tint val="75000"/>
                </a:srgbClr>
              </a:solidFill>
            </a:endParaRPr>
          </a:p>
        </p:txBody>
      </p:sp>
    </p:spTree>
    <p:extLst>
      <p:ext uri="{BB962C8B-B14F-4D97-AF65-F5344CB8AC3E}">
        <p14:creationId xmlns:p14="http://schemas.microsoft.com/office/powerpoint/2010/main" val="22954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solidFill>
                  <a:schemeClr val="bg1"/>
                </a:solidFill>
              </a:rPr>
              <a:t>GRACE satellite data</a:t>
            </a:r>
            <a:endParaRPr lang="zh-CN" altLang="en-US" dirty="0">
              <a:solidFill>
                <a:schemeClr val="bg1"/>
              </a:solidFill>
            </a:endParaRPr>
          </a:p>
        </p:txBody>
      </p:sp>
      <p:sp>
        <p:nvSpPr>
          <p:cNvPr id="3" name="Content Placeholder 2"/>
          <p:cNvSpPr>
            <a:spLocks noGrp="1"/>
          </p:cNvSpPr>
          <p:nvPr>
            <p:ph idx="1"/>
          </p:nvPr>
        </p:nvSpPr>
        <p:spPr>
          <a:xfrm>
            <a:off x="457200" y="1486333"/>
            <a:ext cx="8229600" cy="4525963"/>
          </a:xfrm>
        </p:spPr>
        <p:txBody>
          <a:bodyPr/>
          <a:lstStyle/>
          <a:p>
            <a:r>
              <a:rPr lang="en-US" sz="2400" dirty="0" smtClean="0">
                <a:solidFill>
                  <a:schemeClr val="bg1"/>
                </a:solidFill>
              </a:rPr>
              <a:t>Different from MODIS that measures radiances, GRACE measures the distance between two satellites and retrieves gravitational anomalies. One of the products is a change in monthly total water storage (TWS).</a:t>
            </a:r>
          </a:p>
          <a:p>
            <a:endParaRPr lang="zh-CN" altLang="en-US" dirty="0"/>
          </a:p>
        </p:txBody>
      </p:sp>
      <p:pic>
        <p:nvPicPr>
          <p:cNvPr id="32770" name="Picture 2" descr="http://www-app2.gfz-potsdam.de/pb1/op/grace/media_GRACE/grace_sticker3d_w501h286.jpg"/>
          <p:cNvPicPr>
            <a:picLocks noChangeAspect="1" noChangeArrowheads="1"/>
          </p:cNvPicPr>
          <p:nvPr/>
        </p:nvPicPr>
        <p:blipFill rotWithShape="1">
          <a:blip r:embed="rId2"/>
          <a:srcRect l="833" r="-833" b="735"/>
          <a:stretch/>
        </p:blipFill>
        <p:spPr bwMode="auto">
          <a:xfrm>
            <a:off x="1874520" y="3304642"/>
            <a:ext cx="5486400" cy="3108960"/>
          </a:xfrm>
          <a:prstGeom prst="rect">
            <a:avLst/>
          </a:prstGeom>
          <a:noFill/>
        </p:spPr>
      </p:pic>
      <p:sp>
        <p:nvSpPr>
          <p:cNvPr id="4" name="Footer Placeholder 3"/>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57D573BF-2629-42C4-935A-AF9441B051C3}" type="slidenum">
              <a:rPr lang="en-US" smtClean="0">
                <a:solidFill>
                  <a:srgbClr val="000000">
                    <a:tint val="75000"/>
                  </a:srgbClr>
                </a:solidFill>
              </a:rPr>
              <a:pPr/>
              <a:t>91</a:t>
            </a:fld>
            <a:endParaRPr lang="en-US">
              <a:solidFill>
                <a:srgbClr val="000000">
                  <a:tint val="75000"/>
                </a:srgbClr>
              </a:solidFill>
            </a:endParaRPr>
          </a:p>
        </p:txBody>
      </p:sp>
    </p:spTree>
    <p:extLst>
      <p:ext uri="{BB962C8B-B14F-4D97-AF65-F5344CB8AC3E}">
        <p14:creationId xmlns:p14="http://schemas.microsoft.com/office/powerpoint/2010/main" val="10545542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81410" y="1649521"/>
            <a:ext cx="704827" cy="523220"/>
          </a:xfrm>
          <a:prstGeom prst="rect">
            <a:avLst/>
          </a:prstGeom>
        </p:spPr>
        <p:txBody>
          <a:bodyPr wrap="square" lIns="91440">
            <a:spAutoFit/>
          </a:bodyPr>
          <a:lstStyle/>
          <a:p>
            <a:pPr eaLnBrk="1" fontAlgn="auto" hangingPunct="1">
              <a:spcBef>
                <a:spcPts val="0"/>
              </a:spcBef>
              <a:spcAft>
                <a:spcPts val="0"/>
              </a:spcAft>
            </a:pPr>
            <a:r>
              <a:rPr lang="en-US" altLang="zh-CN" sz="2800" dirty="0" smtClean="0">
                <a:solidFill>
                  <a:srgbClr val="FFFFFF"/>
                </a:solidFill>
                <a:latin typeface="Calibri"/>
                <a:ea typeface="宋体"/>
                <a:cs typeface=""/>
              </a:rPr>
              <a:t>…</a:t>
            </a:r>
            <a:endParaRPr lang="zh-CN" altLang="en-US" sz="2800" dirty="0">
              <a:solidFill>
                <a:srgbClr val="FFFFFF"/>
              </a:solidFill>
              <a:latin typeface="Calibri"/>
              <a:ea typeface="宋体"/>
              <a:cs typeface=""/>
            </a:endParaRPr>
          </a:p>
        </p:txBody>
      </p:sp>
      <p:cxnSp>
        <p:nvCxnSpPr>
          <p:cNvPr id="5" name="Straight Arrow Connector 4"/>
          <p:cNvCxnSpPr/>
          <p:nvPr/>
        </p:nvCxnSpPr>
        <p:spPr>
          <a:xfrm>
            <a:off x="2387025" y="2009737"/>
            <a:ext cx="536699" cy="2"/>
          </a:xfrm>
          <a:prstGeom prst="straightConnector1">
            <a:avLst/>
          </a:prstGeom>
          <a:ln w="4445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862950" y="2009737"/>
            <a:ext cx="670875" cy="3272"/>
          </a:xfrm>
          <a:prstGeom prst="straightConnector1">
            <a:avLst/>
          </a:prstGeom>
          <a:ln w="4445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04700" y="2009737"/>
            <a:ext cx="670875" cy="3272"/>
          </a:xfrm>
          <a:prstGeom prst="straightConnector1">
            <a:avLst/>
          </a:prstGeom>
          <a:ln w="4445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47800" y="1540276"/>
            <a:ext cx="939225" cy="942193"/>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sp>
        <p:nvSpPr>
          <p:cNvPr id="9" name="Rectangle 8"/>
          <p:cNvSpPr/>
          <p:nvPr/>
        </p:nvSpPr>
        <p:spPr>
          <a:xfrm>
            <a:off x="2923560" y="1549790"/>
            <a:ext cx="939225" cy="942193"/>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sp>
        <p:nvSpPr>
          <p:cNvPr id="10" name="Rectangle 9"/>
          <p:cNvSpPr/>
          <p:nvPr/>
        </p:nvSpPr>
        <p:spPr>
          <a:xfrm>
            <a:off x="5879237" y="1524000"/>
            <a:ext cx="939225" cy="942193"/>
          </a:xfrm>
          <a:prstGeom prst="rect">
            <a:avLst/>
          </a:prstGeom>
          <a:solidFill>
            <a:srgbClr val="FFC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sp>
        <p:nvSpPr>
          <p:cNvPr id="13" name="Left Brace 12"/>
          <p:cNvSpPr/>
          <p:nvPr/>
        </p:nvSpPr>
        <p:spPr>
          <a:xfrm rot="16200000">
            <a:off x="3907374" y="768938"/>
            <a:ext cx="697529" cy="3818069"/>
          </a:xfrm>
          <a:prstGeom prst="leftBrace">
            <a:avLst/>
          </a:pr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1" fontAlgn="auto" hangingPunct="1">
              <a:spcBef>
                <a:spcPts val="0"/>
              </a:spcBef>
              <a:spcAft>
                <a:spcPts val="0"/>
              </a:spcAft>
            </a:pPr>
            <a:endParaRPr lang="zh-CN" altLang="en-US" sz="3200">
              <a:solidFill>
                <a:srgbClr val="000000"/>
              </a:solidFill>
            </a:endParaRPr>
          </a:p>
        </p:txBody>
      </p:sp>
      <p:grpSp>
        <p:nvGrpSpPr>
          <p:cNvPr id="2" name="Group 43"/>
          <p:cNvGrpSpPr/>
          <p:nvPr/>
        </p:nvGrpSpPr>
        <p:grpSpPr>
          <a:xfrm>
            <a:off x="3345494" y="2791773"/>
            <a:ext cx="4027831" cy="2389829"/>
            <a:chOff x="3345494" y="2791773"/>
            <a:chExt cx="4027831" cy="2389829"/>
          </a:xfrm>
        </p:grpSpPr>
        <p:sp>
          <p:nvSpPr>
            <p:cNvPr id="11" name="Oval 10"/>
            <p:cNvSpPr/>
            <p:nvPr/>
          </p:nvSpPr>
          <p:spPr>
            <a:xfrm>
              <a:off x="3345494" y="3124200"/>
              <a:ext cx="1905000" cy="927154"/>
            </a:xfrm>
            <a:prstGeom prst="ellipse">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smtClean="0">
                  <a:solidFill>
                    <a:srgbClr val="FFFFFF"/>
                  </a:solidFill>
                </a:rPr>
                <a:t>Monthly TWS </a:t>
              </a:r>
              <a:endParaRPr lang="zh-CN" altLang="en-US" sz="1800" dirty="0">
                <a:solidFill>
                  <a:srgbClr val="FFFFFF"/>
                </a:solidFill>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806" y="2791773"/>
              <a:ext cx="1743562" cy="13962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3" name="Group 93"/>
            <p:cNvGrpSpPr/>
            <p:nvPr/>
          </p:nvGrpSpPr>
          <p:grpSpPr>
            <a:xfrm>
              <a:off x="5053223" y="3386987"/>
              <a:ext cx="2320102" cy="796140"/>
              <a:chOff x="5053223" y="3401137"/>
              <a:chExt cx="2320102" cy="789863"/>
            </a:xfrm>
          </p:grpSpPr>
          <p:cxnSp>
            <p:nvCxnSpPr>
              <p:cNvPr id="16" name="Straight Connector 15"/>
              <p:cNvCxnSpPr/>
              <p:nvPr/>
            </p:nvCxnSpPr>
            <p:spPr>
              <a:xfrm flipV="1">
                <a:off x="5053223" y="3431511"/>
                <a:ext cx="539583" cy="1"/>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10244" y="3401137"/>
                <a:ext cx="0" cy="789863"/>
              </a:xfrm>
              <a:prstGeom prst="straightConnector1">
                <a:avLst/>
              </a:prstGeom>
              <a:ln w="38100" cmpd="sng">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19800" y="3848327"/>
                <a:ext cx="1353525" cy="335885"/>
              </a:xfrm>
              <a:prstGeom prst="rect">
                <a:avLst/>
              </a:prstGeom>
              <a:solidFill>
                <a:srgbClr val="00B050">
                  <a:alpha val="54000"/>
                </a:srgbClr>
              </a:solidFill>
            </p:spPr>
            <p:txBody>
              <a:bodyPr wrap="square" rtlCol="0">
                <a:spAutoFit/>
              </a:bodyPr>
              <a:lstStyle/>
              <a:p>
                <a:pPr eaLnBrk="1" fontAlgn="auto" hangingPunct="1">
                  <a:spcBef>
                    <a:spcPts val="0"/>
                  </a:spcBef>
                  <a:spcAft>
                    <a:spcPts val="0"/>
                  </a:spcAft>
                </a:pPr>
                <a:r>
                  <a:rPr lang="en-US" altLang="zh-CN" sz="1600" b="1" dirty="0" smtClean="0">
                    <a:solidFill>
                      <a:srgbClr val="FFFFFF"/>
                    </a:solidFill>
                    <a:latin typeface="Calibri"/>
                    <a:ea typeface="宋体"/>
                    <a:cs typeface=""/>
                  </a:rPr>
                  <a:t>GRACE ‘</a:t>
                </a:r>
                <a:r>
                  <a:rPr lang="en-US" altLang="zh-CN" sz="1600" b="1" dirty="0" err="1" smtClean="0">
                    <a:solidFill>
                      <a:srgbClr val="FFFFFF"/>
                    </a:solidFill>
                    <a:latin typeface="Calibri"/>
                    <a:ea typeface="宋体"/>
                    <a:cs typeface=""/>
                  </a:rPr>
                  <a:t>Obs</a:t>
                </a:r>
                <a:r>
                  <a:rPr lang="en-US" altLang="zh-CN" sz="1600" b="1" dirty="0" smtClean="0">
                    <a:solidFill>
                      <a:srgbClr val="FFFFFF"/>
                    </a:solidFill>
                    <a:latin typeface="Calibri"/>
                    <a:ea typeface="宋体"/>
                    <a:cs typeface=""/>
                  </a:rPr>
                  <a:t>’</a:t>
                </a:r>
                <a:endParaRPr lang="zh-CN" altLang="en-US" sz="1600" b="1" dirty="0">
                  <a:solidFill>
                    <a:srgbClr val="FFFFFF"/>
                  </a:solidFill>
                  <a:latin typeface="Calibri"/>
                  <a:ea typeface="宋体"/>
                  <a:cs typeface=""/>
                </a:endParaRPr>
              </a:p>
            </p:txBody>
          </p:sp>
        </p:grpSp>
        <p:grpSp>
          <p:nvGrpSpPr>
            <p:cNvPr id="12" name="Group 92"/>
            <p:cNvGrpSpPr/>
            <p:nvPr/>
          </p:nvGrpSpPr>
          <p:grpSpPr>
            <a:xfrm>
              <a:off x="4617288" y="4183129"/>
              <a:ext cx="1288222" cy="998473"/>
              <a:chOff x="4876951" y="4184212"/>
              <a:chExt cx="1288222" cy="990600"/>
            </a:xfrm>
          </p:grpSpPr>
          <p:sp>
            <p:nvSpPr>
              <p:cNvPr id="20" name="Frame 19"/>
              <p:cNvSpPr/>
              <p:nvPr/>
            </p:nvSpPr>
            <p:spPr>
              <a:xfrm>
                <a:off x="4876951" y="4184212"/>
                <a:ext cx="1288222" cy="990600"/>
              </a:xfrm>
              <a:prstGeom prst="fram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smtClean="0">
                    <a:solidFill>
                      <a:srgbClr val="FFFFFF"/>
                    </a:solidFill>
                  </a:rPr>
                  <a:t>DART</a:t>
                </a:r>
              </a:p>
            </p:txBody>
          </p:sp>
          <p:sp>
            <p:nvSpPr>
              <p:cNvPr id="21" name="Rectangle 20"/>
              <p:cNvSpPr/>
              <p:nvPr/>
            </p:nvSpPr>
            <p:spPr>
              <a:xfrm>
                <a:off x="4910654" y="4836258"/>
                <a:ext cx="1245024" cy="338554"/>
              </a:xfrm>
              <a:prstGeom prst="rect">
                <a:avLst/>
              </a:prstGeom>
              <a:solidFill>
                <a:srgbClr val="C00000">
                  <a:alpha val="70000"/>
                </a:srgbClr>
              </a:solidFill>
            </p:spPr>
            <p:txBody>
              <a:bodyPr wrap="square">
                <a:spAutoFit/>
              </a:bodyPr>
              <a:lstStyle/>
              <a:p>
                <a:pPr eaLnBrk="1" fontAlgn="auto" hangingPunct="1">
                  <a:spcBef>
                    <a:spcPts val="0"/>
                  </a:spcBef>
                  <a:spcAft>
                    <a:spcPts val="0"/>
                  </a:spcAft>
                </a:pPr>
                <a:r>
                  <a:rPr lang="en-US" sz="1600" b="1" dirty="0" smtClean="0">
                    <a:solidFill>
                      <a:srgbClr val="FFFFFF"/>
                    </a:solidFill>
                    <a:latin typeface="Calibri"/>
                    <a:ea typeface=""/>
                    <a:cs typeface=""/>
                  </a:rPr>
                  <a:t>  Analysis</a:t>
                </a:r>
                <a:endParaRPr lang="en-US" sz="1600" dirty="0">
                  <a:solidFill>
                    <a:srgbClr val="FFFFFF"/>
                  </a:solidFill>
                  <a:latin typeface="Calibri"/>
                  <a:ea typeface=""/>
                  <a:cs typeface=""/>
                </a:endParaRPr>
              </a:p>
            </p:txBody>
          </p:sp>
        </p:grpSp>
      </p:grpSp>
      <p:grpSp>
        <p:nvGrpSpPr>
          <p:cNvPr id="15" name="Group 40"/>
          <p:cNvGrpSpPr/>
          <p:nvPr/>
        </p:nvGrpSpPr>
        <p:grpSpPr>
          <a:xfrm>
            <a:off x="1447800" y="1541752"/>
            <a:ext cx="3209409" cy="2879040"/>
            <a:chOff x="1407879" y="1803327"/>
            <a:chExt cx="3209409" cy="2879040"/>
          </a:xfrm>
        </p:grpSpPr>
        <p:cxnSp>
          <p:nvCxnSpPr>
            <p:cNvPr id="22" name="Elbow Connector 21"/>
            <p:cNvCxnSpPr>
              <a:stCxn id="20" idx="1"/>
            </p:cNvCxnSpPr>
            <p:nvPr/>
          </p:nvCxnSpPr>
          <p:spPr>
            <a:xfrm rot="10800000">
              <a:off x="1921828" y="2482470"/>
              <a:ext cx="2695460" cy="2199897"/>
            </a:xfrm>
            <a:prstGeom prst="bentConnector3">
              <a:avLst>
                <a:gd name="adj1" fmla="val 100107"/>
              </a:avLst>
            </a:prstGeom>
            <a:ln w="3810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407879" y="1803327"/>
              <a:ext cx="939225" cy="942193"/>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grpSp>
      <p:grpSp>
        <p:nvGrpSpPr>
          <p:cNvPr id="19" name="Group 41"/>
          <p:cNvGrpSpPr/>
          <p:nvPr/>
        </p:nvGrpSpPr>
        <p:grpSpPr>
          <a:xfrm>
            <a:off x="2923560" y="1541912"/>
            <a:ext cx="1708311" cy="3140455"/>
            <a:chOff x="2908978" y="1541912"/>
            <a:chExt cx="1708311" cy="3140455"/>
          </a:xfrm>
        </p:grpSpPr>
        <p:sp>
          <p:nvSpPr>
            <p:cNvPr id="30" name="Rectangle 29"/>
            <p:cNvSpPr/>
            <p:nvPr/>
          </p:nvSpPr>
          <p:spPr>
            <a:xfrm>
              <a:off x="2908978" y="1541912"/>
              <a:ext cx="939225" cy="942193"/>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cxnSp>
          <p:nvCxnSpPr>
            <p:cNvPr id="32" name="Elbow Connector 31"/>
            <p:cNvCxnSpPr>
              <a:stCxn id="20" idx="1"/>
              <a:endCxn id="30" idx="2"/>
            </p:cNvCxnSpPr>
            <p:nvPr/>
          </p:nvCxnSpPr>
          <p:spPr>
            <a:xfrm rot="10800000">
              <a:off x="3378592" y="2484106"/>
              <a:ext cx="1238697" cy="2198261"/>
            </a:xfrm>
            <a:prstGeom prst="bentConnector2">
              <a:avLst/>
            </a:prstGeom>
            <a:ln w="3810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23" name="Group 42"/>
          <p:cNvGrpSpPr/>
          <p:nvPr/>
        </p:nvGrpSpPr>
        <p:grpSpPr>
          <a:xfrm>
            <a:off x="5875575" y="1523999"/>
            <a:ext cx="939225" cy="3130574"/>
            <a:chOff x="5871913" y="933811"/>
            <a:chExt cx="939225" cy="3130574"/>
          </a:xfrm>
        </p:grpSpPr>
        <p:sp>
          <p:nvSpPr>
            <p:cNvPr id="31" name="Rectangle 30"/>
            <p:cNvSpPr/>
            <p:nvPr/>
          </p:nvSpPr>
          <p:spPr>
            <a:xfrm>
              <a:off x="5871913" y="933811"/>
              <a:ext cx="939225" cy="942193"/>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600" b="1" dirty="0" smtClean="0">
                  <a:solidFill>
                    <a:srgbClr val="FFFFFF"/>
                  </a:solidFill>
                </a:rPr>
                <a:t>CLM4</a:t>
              </a:r>
              <a:endParaRPr lang="zh-CN" altLang="en-US" sz="1600" b="1" dirty="0">
                <a:solidFill>
                  <a:srgbClr val="FFFFFF"/>
                </a:solidFill>
              </a:endParaRPr>
            </a:p>
          </p:txBody>
        </p:sp>
        <p:cxnSp>
          <p:nvCxnSpPr>
            <p:cNvPr id="35" name="Elbow Connector 34"/>
            <p:cNvCxnSpPr/>
            <p:nvPr/>
          </p:nvCxnSpPr>
          <p:spPr>
            <a:xfrm flipV="1">
              <a:off x="5905510" y="1848212"/>
              <a:ext cx="443340" cy="2216173"/>
            </a:xfrm>
            <a:prstGeom prst="bentConnector2">
              <a:avLst/>
            </a:prstGeom>
            <a:ln w="38100">
              <a:solidFill>
                <a:schemeClr val="bg1"/>
              </a:solidFill>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6" name="Title 1"/>
          <p:cNvSpPr txBox="1">
            <a:spLocks/>
          </p:cNvSpPr>
          <p:nvPr/>
        </p:nvSpPr>
        <p:spPr>
          <a:xfrm>
            <a:off x="609600" y="427038"/>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mtClean="0">
                <a:solidFill>
                  <a:srgbClr val="FFFFFF"/>
                </a:solidFill>
              </a:rPr>
              <a:t>Two passes in GRACE data assimilation</a:t>
            </a:r>
            <a:endParaRPr lang="en-US" dirty="0">
              <a:solidFill>
                <a:srgbClr val="FFFFFF"/>
              </a:solidFill>
            </a:endParaRPr>
          </a:p>
        </p:txBody>
      </p:sp>
      <p:sp>
        <p:nvSpPr>
          <p:cNvPr id="24" name="TextBox 23"/>
          <p:cNvSpPr txBox="1"/>
          <p:nvPr/>
        </p:nvSpPr>
        <p:spPr>
          <a:xfrm>
            <a:off x="724872" y="5417880"/>
            <a:ext cx="7694257" cy="1200328"/>
          </a:xfrm>
          <a:prstGeom prst="rect">
            <a:avLst/>
          </a:prstGeom>
          <a:noFill/>
        </p:spPr>
        <p:txBody>
          <a:bodyPr wrap="square" rtlCol="0">
            <a:spAutoFit/>
          </a:bodyPr>
          <a:lstStyle/>
          <a:p>
            <a:pPr marL="342900" indent="-342900" defTabSz="457200" eaLnBrk="1" fontAlgn="auto" hangingPunct="1">
              <a:spcBef>
                <a:spcPts val="0"/>
              </a:spcBef>
              <a:spcAft>
                <a:spcPts val="0"/>
              </a:spcAft>
              <a:buFont typeface="Wingdings" charset="2"/>
              <a:buAutoNum type="arabicPlain"/>
            </a:pPr>
            <a:r>
              <a:rPr lang="en-US" dirty="0" smtClean="0">
                <a:solidFill>
                  <a:srgbClr val="FFFFFF"/>
                </a:solidFill>
                <a:latin typeface="Calibri"/>
                <a:ea typeface=""/>
                <a:cs typeface=""/>
              </a:rPr>
              <a:t>Run CLM for one month to be able to calculate change in monthly total water storage.</a:t>
            </a:r>
          </a:p>
          <a:p>
            <a:pPr marL="342900" indent="-342900" defTabSz="457200" eaLnBrk="1" fontAlgn="auto" hangingPunct="1">
              <a:spcBef>
                <a:spcPts val="0"/>
              </a:spcBef>
              <a:spcAft>
                <a:spcPts val="0"/>
              </a:spcAft>
              <a:buFont typeface="Wingdings" charset="2"/>
              <a:buAutoNum type="arabicPlain"/>
            </a:pPr>
            <a:r>
              <a:rPr lang="en-US" dirty="0" smtClean="0">
                <a:solidFill>
                  <a:srgbClr val="FFFFFF"/>
                </a:solidFill>
                <a:latin typeface="Calibri"/>
                <a:ea typeface=""/>
                <a:cs typeface=""/>
              </a:rPr>
              <a:t>Re-run CLM with data assimilation.</a:t>
            </a:r>
            <a:endParaRPr lang="en-US" dirty="0">
              <a:solidFill>
                <a:srgbClr val="FFFFFF"/>
              </a:solidFill>
              <a:latin typeface="Calibri"/>
              <a:ea typeface=""/>
              <a:cs typeface=""/>
            </a:endParaRPr>
          </a:p>
        </p:txBody>
      </p:sp>
      <p:sp>
        <p:nvSpPr>
          <p:cNvPr id="25" name="Footer Placeholder 24"/>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26" name="Slide Number Placeholder 25"/>
          <p:cNvSpPr>
            <a:spLocks noGrp="1"/>
          </p:cNvSpPr>
          <p:nvPr>
            <p:ph type="sldNum" sz="quarter" idx="12"/>
          </p:nvPr>
        </p:nvSpPr>
        <p:spPr/>
        <p:txBody>
          <a:bodyPr/>
          <a:lstStyle/>
          <a:p>
            <a:fld id="{57D573BF-2629-42C4-935A-AF9441B051C3}" type="slidenum">
              <a:rPr lang="en-US" smtClean="0">
                <a:solidFill>
                  <a:srgbClr val="000000">
                    <a:tint val="75000"/>
                  </a:srgbClr>
                </a:solidFill>
              </a:rPr>
              <a:pPr/>
              <a:t>92</a:t>
            </a:fld>
            <a:endParaRPr lang="en-US">
              <a:solidFill>
                <a:srgbClr val="000000">
                  <a:tint val="75000"/>
                </a:srgbClr>
              </a:solidFill>
            </a:endParaRPr>
          </a:p>
        </p:txBody>
      </p:sp>
    </p:spTree>
    <p:extLst>
      <p:ext uri="{BB962C8B-B14F-4D97-AF65-F5344CB8AC3E}">
        <p14:creationId xmlns:p14="http://schemas.microsoft.com/office/powerpoint/2010/main" val="71124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32" y="2886229"/>
            <a:ext cx="8157737" cy="32859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2636802" y="4619423"/>
            <a:ext cx="977036" cy="400110"/>
          </a:xfrm>
          <a:prstGeom prst="rect">
            <a:avLst/>
          </a:prstGeom>
          <a:solidFill>
            <a:schemeClr val="bg1"/>
          </a:solidFill>
        </p:spPr>
        <p:txBody>
          <a:bodyPr wrap="square" rtlCol="0">
            <a:spAutoFit/>
          </a:bodyPr>
          <a:lstStyle/>
          <a:p>
            <a:pPr algn="ctr" eaLnBrk="1" fontAlgn="auto" hangingPunct="1">
              <a:spcBef>
                <a:spcPts val="0"/>
              </a:spcBef>
              <a:spcAft>
                <a:spcPts val="0"/>
              </a:spcAft>
            </a:pPr>
            <a:r>
              <a:rPr lang="en-US" altLang="zh-CN" sz="2000" b="1" dirty="0" smtClean="0">
                <a:solidFill>
                  <a:srgbClr val="000000"/>
                </a:solidFill>
                <a:latin typeface="Calibri"/>
                <a:ea typeface="宋体"/>
                <a:cs typeface=""/>
              </a:rPr>
              <a:t>GRACE</a:t>
            </a:r>
            <a:endParaRPr lang="zh-CN" altLang="en-US" sz="1800" b="1" dirty="0">
              <a:solidFill>
                <a:srgbClr val="000000"/>
              </a:solidFill>
              <a:latin typeface="Calibri"/>
              <a:ea typeface="宋体"/>
              <a:cs typeface=""/>
            </a:endParaRPr>
          </a:p>
        </p:txBody>
      </p:sp>
      <p:sp>
        <p:nvSpPr>
          <p:cNvPr id="10" name="TextBox 9"/>
          <p:cNvSpPr txBox="1"/>
          <p:nvPr/>
        </p:nvSpPr>
        <p:spPr>
          <a:xfrm>
            <a:off x="6742230" y="4619423"/>
            <a:ext cx="913003" cy="400110"/>
          </a:xfrm>
          <a:prstGeom prst="rect">
            <a:avLst/>
          </a:prstGeom>
          <a:solidFill>
            <a:schemeClr val="bg1"/>
          </a:solidFill>
        </p:spPr>
        <p:txBody>
          <a:bodyPr wrap="square" rtlCol="0">
            <a:spAutoFit/>
          </a:bodyPr>
          <a:lstStyle/>
          <a:p>
            <a:pPr algn="ctr" eaLnBrk="1" fontAlgn="auto" hangingPunct="1">
              <a:spcBef>
                <a:spcPts val="0"/>
              </a:spcBef>
              <a:spcAft>
                <a:spcPts val="0"/>
              </a:spcAft>
            </a:pPr>
            <a:r>
              <a:rPr lang="en-US" altLang="zh-CN" sz="2000" b="1" dirty="0" smtClean="0">
                <a:solidFill>
                  <a:srgbClr val="000000"/>
                </a:solidFill>
                <a:latin typeface="Calibri"/>
                <a:ea typeface="宋体"/>
                <a:cs typeface=""/>
              </a:rPr>
              <a:t>CLM</a:t>
            </a:r>
            <a:endParaRPr lang="zh-CN" altLang="en-US" sz="1800" b="1" dirty="0">
              <a:solidFill>
                <a:srgbClr val="000000"/>
              </a:solidFill>
              <a:latin typeface="Calibri"/>
              <a:ea typeface="宋体"/>
              <a:cs typeface=""/>
            </a:endParaRPr>
          </a:p>
        </p:txBody>
      </p:sp>
      <p:sp>
        <p:nvSpPr>
          <p:cNvPr id="18" name="TextBox 17"/>
          <p:cNvSpPr txBox="1"/>
          <p:nvPr/>
        </p:nvSpPr>
        <p:spPr>
          <a:xfrm>
            <a:off x="6400800" y="5867400"/>
            <a:ext cx="609600" cy="307777"/>
          </a:xfrm>
          <a:prstGeom prst="rect">
            <a:avLst/>
          </a:prstGeom>
          <a:noFill/>
        </p:spPr>
        <p:txBody>
          <a:bodyPr wrap="square" rtlCol="0">
            <a:spAutoFit/>
          </a:bodyPr>
          <a:lstStyle/>
          <a:p>
            <a:pPr eaLnBrk="1" fontAlgn="auto" hangingPunct="1">
              <a:spcBef>
                <a:spcPts val="0"/>
              </a:spcBef>
              <a:spcAft>
                <a:spcPts val="0"/>
              </a:spcAft>
            </a:pPr>
            <a:r>
              <a:rPr lang="en-US" altLang="zh-CN" sz="1400" dirty="0" smtClean="0">
                <a:solidFill>
                  <a:srgbClr val="000000"/>
                </a:solidFill>
                <a:latin typeface="Calibri"/>
                <a:ea typeface="宋体"/>
                <a:cs typeface=""/>
              </a:rPr>
              <a:t>mm</a:t>
            </a:r>
            <a:endParaRPr lang="zh-CN" altLang="en-US" sz="1400" dirty="0">
              <a:solidFill>
                <a:srgbClr val="000000"/>
              </a:solidFill>
              <a:latin typeface="Calibri"/>
              <a:ea typeface="宋体"/>
              <a:cs typeface=""/>
            </a:endParaRPr>
          </a:p>
        </p:txBody>
      </p:sp>
      <p:sp>
        <p:nvSpPr>
          <p:cNvPr id="3" name="Title 2"/>
          <p:cNvSpPr>
            <a:spLocks noGrp="1"/>
          </p:cNvSpPr>
          <p:nvPr>
            <p:ph type="title"/>
          </p:nvPr>
        </p:nvSpPr>
        <p:spPr>
          <a:xfrm>
            <a:off x="783307" y="505537"/>
            <a:ext cx="7577386" cy="1143000"/>
          </a:xfrm>
        </p:spPr>
        <p:txBody>
          <a:bodyPr>
            <a:normAutofit fontScale="90000"/>
          </a:bodyPr>
          <a:lstStyle/>
          <a:p>
            <a:r>
              <a:rPr lang="en-US" dirty="0" smtClean="0">
                <a:solidFill>
                  <a:schemeClr val="bg1"/>
                </a:solidFill>
              </a:rPr>
              <a:t>Total Water Storage change</a:t>
            </a:r>
            <a:br>
              <a:rPr lang="en-US" dirty="0" smtClean="0">
                <a:solidFill>
                  <a:schemeClr val="bg1"/>
                </a:solidFill>
              </a:rPr>
            </a:br>
            <a:r>
              <a:rPr lang="en-US" dirty="0" smtClean="0">
                <a:solidFill>
                  <a:schemeClr val="bg1"/>
                </a:solidFill>
              </a:rPr>
              <a:t>Jan 2003</a:t>
            </a:r>
            <a:br>
              <a:rPr lang="en-US" dirty="0" smtClean="0">
                <a:solidFill>
                  <a:schemeClr val="bg1"/>
                </a:solidFill>
              </a:rPr>
            </a:br>
            <a:endParaRPr lang="en-US" dirty="0">
              <a:solidFill>
                <a:schemeClr val="bg1"/>
              </a:solidFill>
            </a:endParaRPr>
          </a:p>
        </p:txBody>
      </p:sp>
      <p:sp>
        <p:nvSpPr>
          <p:cNvPr id="14" name="TextBox 13"/>
          <p:cNvSpPr txBox="1"/>
          <p:nvPr/>
        </p:nvSpPr>
        <p:spPr>
          <a:xfrm>
            <a:off x="3481122" y="1962635"/>
            <a:ext cx="2181757" cy="461665"/>
          </a:xfrm>
          <a:prstGeom prst="rect">
            <a:avLst/>
          </a:prstGeom>
          <a:noFill/>
        </p:spPr>
        <p:txBody>
          <a:bodyPr wrap="none" rtlCol="0">
            <a:spAutoFit/>
          </a:bodyPr>
          <a:lstStyle/>
          <a:p>
            <a:pPr algn="ctr" defTabSz="457200" eaLnBrk="1" fontAlgn="auto" hangingPunct="1">
              <a:spcBef>
                <a:spcPts val="0"/>
              </a:spcBef>
              <a:spcAft>
                <a:spcPts val="0"/>
              </a:spcAft>
            </a:pPr>
            <a:r>
              <a:rPr lang="en-US" dirty="0" smtClean="0">
                <a:solidFill>
                  <a:srgbClr val="FFFFFF"/>
                </a:solidFill>
                <a:latin typeface="Calibri"/>
                <a:ea typeface=""/>
                <a:cs typeface=""/>
              </a:rPr>
              <a:t>No assimilation.</a:t>
            </a:r>
            <a:endParaRPr lang="en-US" dirty="0">
              <a:solidFill>
                <a:srgbClr val="FFFFFF"/>
              </a:solidFill>
              <a:latin typeface="Calibri"/>
              <a:ea typeface=""/>
              <a:cs typeface=""/>
            </a:endParaRPr>
          </a:p>
        </p:txBody>
      </p:sp>
      <p:sp>
        <p:nvSpPr>
          <p:cNvPr id="2" name="Footer Placeholder 1"/>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57D573BF-2629-42C4-935A-AF9441B051C3}" type="slidenum">
              <a:rPr lang="en-US" smtClean="0">
                <a:solidFill>
                  <a:srgbClr val="000000">
                    <a:tint val="75000"/>
                  </a:srgbClr>
                </a:solidFill>
              </a:rPr>
              <a:pPr/>
              <a:t>93</a:t>
            </a:fld>
            <a:endParaRPr lang="en-US">
              <a:solidFill>
                <a:srgbClr val="000000">
                  <a:tint val="75000"/>
                </a:srgbClr>
              </a:solidFill>
            </a:endParaRPr>
          </a:p>
        </p:txBody>
      </p:sp>
    </p:spTree>
    <p:extLst>
      <p:ext uri="{BB962C8B-B14F-4D97-AF65-F5344CB8AC3E}">
        <p14:creationId xmlns:p14="http://schemas.microsoft.com/office/powerpoint/2010/main" val="10985480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200" y="902732"/>
            <a:ext cx="7901473" cy="1769597"/>
            <a:chOff x="457200" y="1524000"/>
            <a:chExt cx="7901473" cy="1769597"/>
          </a:xfrm>
        </p:grpSpPr>
        <p:grpSp>
          <p:nvGrpSpPr>
            <p:cNvPr id="4" name="Group 3"/>
            <p:cNvGrpSpPr/>
            <p:nvPr/>
          </p:nvGrpSpPr>
          <p:grpSpPr>
            <a:xfrm>
              <a:off x="457200" y="1524000"/>
              <a:ext cx="6693960" cy="1769597"/>
              <a:chOff x="392639" y="5078878"/>
              <a:chExt cx="6693960" cy="1769597"/>
            </a:xfrm>
          </p:grpSpPr>
          <p:grpSp>
            <p:nvGrpSpPr>
              <p:cNvPr id="5" name="Group 16"/>
              <p:cNvGrpSpPr/>
              <p:nvPr/>
            </p:nvGrpSpPr>
            <p:grpSpPr>
              <a:xfrm>
                <a:off x="392639" y="5078878"/>
                <a:ext cx="6693960" cy="1769597"/>
                <a:chOff x="392639" y="5078878"/>
                <a:chExt cx="6693960" cy="1769597"/>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639" y="5392519"/>
                  <a:ext cx="3631523" cy="14559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TextBox 7"/>
                <p:cNvSpPr txBox="1"/>
                <p:nvPr/>
              </p:nvSpPr>
              <p:spPr>
                <a:xfrm>
                  <a:off x="2113850" y="5078878"/>
                  <a:ext cx="4972749" cy="369332"/>
                </a:xfrm>
                <a:prstGeom prst="rect">
                  <a:avLst/>
                </a:prstGeom>
                <a:noFill/>
              </p:spPr>
              <p:txBody>
                <a:bodyPr wrap="square" rtlCol="0">
                  <a:spAutoFit/>
                </a:bodyPr>
                <a:lstStyle/>
                <a:p>
                  <a:pPr eaLnBrk="1" fontAlgn="auto" hangingPunct="1">
                    <a:spcBef>
                      <a:spcPts val="0"/>
                    </a:spcBef>
                    <a:spcAft>
                      <a:spcPts val="0"/>
                    </a:spcAft>
                  </a:pPr>
                  <a:r>
                    <a:rPr lang="en-US" sz="1800" dirty="0" smtClean="0">
                      <a:solidFill>
                        <a:srgbClr val="FFFFFF"/>
                      </a:solidFill>
                      <a:latin typeface="Calibri"/>
                      <a:ea typeface=""/>
                      <a:cs typeface=""/>
                    </a:rPr>
                    <a:t>Snow Water Storage (Posterior minus Prior)</a:t>
                  </a:r>
                  <a:endParaRPr lang="en-US" sz="1800" dirty="0">
                    <a:solidFill>
                      <a:srgbClr val="FFFFFF"/>
                    </a:solidFill>
                    <a:latin typeface="Calibri"/>
                    <a:ea typeface=""/>
                    <a:cs typeface=""/>
                  </a:endParaRPr>
                </a:p>
              </p:txBody>
            </p:sp>
          </p:grpSp>
          <p:sp>
            <p:nvSpPr>
              <p:cNvPr id="6" name="TextBox 5"/>
              <p:cNvSpPr txBox="1"/>
              <p:nvPr/>
            </p:nvSpPr>
            <p:spPr>
              <a:xfrm>
                <a:off x="2284601" y="6111656"/>
                <a:ext cx="1066799" cy="461665"/>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srgbClr val="000000"/>
                    </a:solidFill>
                    <a:latin typeface="Calibri"/>
                    <a:ea typeface=""/>
                    <a:cs typeface=""/>
                  </a:rPr>
                  <a:t>MODIS assimilation</a:t>
                </a:r>
                <a:endParaRPr lang="en-US" sz="1200" b="1" dirty="0">
                  <a:solidFill>
                    <a:srgbClr val="000000"/>
                  </a:solidFill>
                  <a:latin typeface="Calibri"/>
                  <a:ea typeface=""/>
                  <a:cs typeface=""/>
                </a:endParaRPr>
              </a:p>
            </p:txBody>
          </p:sp>
        </p:grpSp>
        <p:grpSp>
          <p:nvGrpSpPr>
            <p:cNvPr id="9" name="Group 8"/>
            <p:cNvGrpSpPr/>
            <p:nvPr/>
          </p:nvGrpSpPr>
          <p:grpSpPr>
            <a:xfrm>
              <a:off x="4724400" y="1828800"/>
              <a:ext cx="3634273" cy="1446431"/>
              <a:chOff x="4736039" y="4240678"/>
              <a:chExt cx="3634273" cy="1446431"/>
            </a:xfrm>
          </p:grpSpPr>
          <p:pic>
            <p:nvPicPr>
              <p:cNvPr id="1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6039" y="4240678"/>
                <a:ext cx="3607765" cy="14464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TextBox 10"/>
              <p:cNvSpPr txBox="1"/>
              <p:nvPr/>
            </p:nvSpPr>
            <p:spPr>
              <a:xfrm>
                <a:off x="6412439" y="4926478"/>
                <a:ext cx="1957873" cy="461665"/>
              </a:xfrm>
              <a:prstGeom prst="rect">
                <a:avLst/>
              </a:prstGeom>
              <a:noFill/>
            </p:spPr>
            <p:txBody>
              <a:bodyPr wrap="square" rtlCol="0">
                <a:spAutoFit/>
              </a:bodyPr>
              <a:lstStyle/>
              <a:p>
                <a:pPr eaLnBrk="1" fontAlgn="auto" hangingPunct="1">
                  <a:spcBef>
                    <a:spcPts val="0"/>
                  </a:spcBef>
                  <a:spcAft>
                    <a:spcPts val="0"/>
                  </a:spcAft>
                </a:pPr>
                <a:r>
                  <a:rPr lang="en-US" sz="1200" b="1" dirty="0" smtClean="0">
                    <a:solidFill>
                      <a:srgbClr val="000000"/>
                    </a:solidFill>
                    <a:latin typeface="Calibri"/>
                    <a:ea typeface=""/>
                    <a:cs typeface=""/>
                  </a:rPr>
                  <a:t>MODIS and GRACE assimilation</a:t>
                </a:r>
                <a:endParaRPr lang="en-US" sz="1200" b="1" dirty="0">
                  <a:solidFill>
                    <a:srgbClr val="000000"/>
                  </a:solidFill>
                  <a:latin typeface="Calibri"/>
                  <a:ea typeface=""/>
                  <a:cs typeface=""/>
                </a:endParaRPr>
              </a:p>
            </p:txBody>
          </p:sp>
        </p:grpSp>
      </p:grpSp>
      <p:pic>
        <p:nvPicPr>
          <p:cNvPr id="10241" name="Picture 1"/>
          <p:cNvPicPr>
            <a:picLocks noChangeAspect="1" noChangeArrowheads="1"/>
          </p:cNvPicPr>
          <p:nvPr/>
        </p:nvPicPr>
        <p:blipFill>
          <a:blip r:embed="rId4"/>
          <a:srcRect/>
          <a:stretch>
            <a:fillRect/>
          </a:stretch>
        </p:blipFill>
        <p:spPr bwMode="auto">
          <a:xfrm>
            <a:off x="1295400" y="2951508"/>
            <a:ext cx="6537339" cy="3657600"/>
          </a:xfrm>
          <a:prstGeom prst="rect">
            <a:avLst/>
          </a:prstGeom>
          <a:noFill/>
          <a:ln w="9525">
            <a:noFill/>
            <a:miter lim="800000"/>
            <a:headEnd/>
            <a:tailEnd/>
          </a:ln>
          <a:effectLst/>
        </p:spPr>
      </p:pic>
      <p:sp>
        <p:nvSpPr>
          <p:cNvPr id="2" name="Title 1"/>
          <p:cNvSpPr>
            <a:spLocks noGrp="1"/>
          </p:cNvSpPr>
          <p:nvPr>
            <p:ph type="title"/>
          </p:nvPr>
        </p:nvSpPr>
        <p:spPr>
          <a:xfrm>
            <a:off x="457200" y="146362"/>
            <a:ext cx="8229600" cy="628094"/>
          </a:xfrm>
        </p:spPr>
        <p:txBody>
          <a:bodyPr>
            <a:normAutofit fontScale="90000"/>
          </a:bodyPr>
          <a:lstStyle/>
          <a:p>
            <a:r>
              <a:rPr lang="en-US" sz="3600" dirty="0" smtClean="0">
                <a:solidFill>
                  <a:srgbClr val="FFFFFF"/>
                </a:solidFill>
              </a:rPr>
              <a:t>Assimilation Results</a:t>
            </a:r>
            <a:endParaRPr lang="en-US" sz="3600" dirty="0">
              <a:solidFill>
                <a:srgbClr val="FFFFFF"/>
              </a:solidFill>
            </a:endParaRPr>
          </a:p>
        </p:txBody>
      </p:sp>
      <p:sp>
        <p:nvSpPr>
          <p:cNvPr id="3" name="Footer Placeholder 2"/>
          <p:cNvSpPr>
            <a:spLocks noGrp="1"/>
          </p:cNvSpPr>
          <p:nvPr>
            <p:ph type="ftr" sz="quarter" idx="11"/>
          </p:nvPr>
        </p:nvSpPr>
        <p:spPr/>
        <p:txBody>
          <a:bodyPr/>
          <a:lstStyle/>
          <a:p>
            <a:r>
              <a:rPr lang="en-US" smtClean="0">
                <a:solidFill>
                  <a:srgbClr val="000000">
                    <a:tint val="75000"/>
                  </a:srgbClr>
                </a:solidFill>
              </a:rPr>
              <a:t>CAHMDA VII Tutorial, 20 Aug. 2017</a:t>
            </a:r>
            <a:endParaRPr lang="en-US">
              <a:solidFill>
                <a:srgbClr val="000000">
                  <a:tint val="75000"/>
                </a:srgbClr>
              </a:solidFill>
            </a:endParaRPr>
          </a:p>
        </p:txBody>
      </p:sp>
      <p:sp>
        <p:nvSpPr>
          <p:cNvPr id="13" name="Slide Number Placeholder 12"/>
          <p:cNvSpPr>
            <a:spLocks noGrp="1"/>
          </p:cNvSpPr>
          <p:nvPr>
            <p:ph type="sldNum" sz="quarter" idx="12"/>
          </p:nvPr>
        </p:nvSpPr>
        <p:spPr/>
        <p:txBody>
          <a:bodyPr/>
          <a:lstStyle/>
          <a:p>
            <a:fld id="{57D573BF-2629-42C4-935A-AF9441B051C3}" type="slidenum">
              <a:rPr lang="en-US" smtClean="0">
                <a:solidFill>
                  <a:srgbClr val="000000">
                    <a:tint val="75000"/>
                  </a:srgbClr>
                </a:solidFill>
              </a:rPr>
              <a:pPr/>
              <a:t>94</a:t>
            </a:fld>
            <a:endParaRPr lang="en-US">
              <a:solidFill>
                <a:srgbClr val="000000">
                  <a:tint val="75000"/>
                </a:srgbClr>
              </a:solidFill>
            </a:endParaRPr>
          </a:p>
        </p:txBody>
      </p:sp>
    </p:spTree>
    <p:extLst>
      <p:ext uri="{BB962C8B-B14F-4D97-AF65-F5344CB8AC3E}">
        <p14:creationId xmlns:p14="http://schemas.microsoft.com/office/powerpoint/2010/main" val="13796252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Box 167"/>
          <p:cNvSpPr txBox="1">
            <a:spLocks noChangeArrowheads="1"/>
          </p:cNvSpPr>
          <p:nvPr/>
        </p:nvSpPr>
        <p:spPr bwMode="auto">
          <a:xfrm>
            <a:off x="1005959" y="1498748"/>
            <a:ext cx="7132082" cy="1295252"/>
          </a:xfrm>
          <a:prstGeom prst="rect">
            <a:avLst/>
          </a:prstGeom>
          <a:noFill/>
          <a:ln w="9525">
            <a:noFill/>
            <a:miter lim="800000"/>
            <a:headEnd/>
            <a:tailEnd/>
          </a:ln>
          <a:effectLst/>
        </p:spPr>
        <p:txBody>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a:lstStyle>
          <a:p>
            <a:pPr lvl="1" defTabSz="457200"/>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rPr>
              <a:t>Develop </a:t>
            </a:r>
            <a:r>
              <a:rPr lang="en-US" altLang="ko-KR" sz="1800" dirty="0">
                <a:solidFill>
                  <a:srgbClr val="000000"/>
                </a:solidFill>
                <a:latin typeface="Times New Roman" panose="02020603050405020304" pitchFamily="18" charset="0"/>
                <a:ea typeface="微 软 雅 黑"/>
                <a:cs typeface="Times New Roman" panose="02020603050405020304" pitchFamily="18" charset="0"/>
              </a:rPr>
              <a:t>an advanced radiance assimilation scheme to estimate SWE at continental </a:t>
            </a:r>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rPr>
              <a:t>scale </a:t>
            </a:r>
            <a:r>
              <a:rPr lang="en-US" altLang="ko-KR" sz="1800" dirty="0">
                <a:solidFill>
                  <a:srgbClr val="000000"/>
                </a:solidFill>
                <a:latin typeface="Times New Roman" panose="02020603050405020304" pitchFamily="18" charset="0"/>
                <a:ea typeface="微 软 雅 黑"/>
                <a:cs typeface="Times New Roman" panose="02020603050405020304" pitchFamily="18" charset="0"/>
              </a:rPr>
              <a:t>by using multiple snowpack </a:t>
            </a:r>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rPr>
              <a:t>RTMs:</a:t>
            </a:r>
          </a:p>
          <a:p>
            <a:pPr lvl="1" defTabSz="457200"/>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Microwave </a:t>
            </a:r>
            <a:r>
              <a:rPr lang="en-US" altLang="ko-KR" sz="18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Emission Model for Layered </a:t>
            </a:r>
            <a:r>
              <a:rPr lang="en-US" altLang="ko-KR" sz="1800" dirty="0" err="1">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Snowpacks</a:t>
            </a:r>
            <a:r>
              <a:rPr lang="en-US" altLang="ko-KR" sz="18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a:t>
            </a:r>
            <a:r>
              <a:rPr lang="en-US" altLang="ko-KR" sz="1800" b="1"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MEMLS</a:t>
            </a:r>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and</a:t>
            </a:r>
          </a:p>
          <a:p>
            <a:pPr lvl="1" defTabSz="457200"/>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Dense </a:t>
            </a:r>
            <a:r>
              <a:rPr lang="en-US" altLang="ko-KR" sz="18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Media Radiative Transfer – Multi Layers model (</a:t>
            </a:r>
            <a:r>
              <a:rPr lang="en-US" altLang="ko-KR" sz="1800" b="1"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DMRT-</a:t>
            </a:r>
            <a:r>
              <a:rPr lang="en-US" altLang="ko-KR" sz="1800" b="1"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ML</a:t>
            </a:r>
            <a:r>
              <a:rPr lang="en-US" altLang="ko-KR" sz="18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a:t>
            </a:r>
          </a:p>
        </p:txBody>
      </p:sp>
      <p:grpSp>
        <p:nvGrpSpPr>
          <p:cNvPr id="197" name="Group 196"/>
          <p:cNvGrpSpPr/>
          <p:nvPr/>
        </p:nvGrpSpPr>
        <p:grpSpPr>
          <a:xfrm>
            <a:off x="691653" y="2838701"/>
            <a:ext cx="7760694" cy="3293488"/>
            <a:chOff x="448688" y="2917532"/>
            <a:chExt cx="7760694" cy="3293488"/>
          </a:xfrm>
        </p:grpSpPr>
        <p:sp>
          <p:nvSpPr>
            <p:cNvPr id="170" name="TextBox 169"/>
            <p:cNvSpPr txBox="1"/>
            <p:nvPr/>
          </p:nvSpPr>
          <p:spPr>
            <a:xfrm>
              <a:off x="6713468" y="3222026"/>
              <a:ext cx="1355550" cy="830997"/>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fontAlgn="auto">
                <a:spcBef>
                  <a:spcPts val="0"/>
                </a:spcBef>
                <a:spcAft>
                  <a:spcPts val="0"/>
                </a:spcAft>
              </a:pPr>
              <a:r>
                <a:rPr lang="en-US" altLang="ko-KR" sz="2400" b="1" dirty="0" smtClean="0">
                  <a:solidFill>
                    <a:srgbClr val="000000"/>
                  </a:solidFill>
                </a:rPr>
                <a:t>CLM4 &amp;</a:t>
              </a:r>
            </a:p>
            <a:p>
              <a:pPr fontAlgn="auto">
                <a:spcBef>
                  <a:spcPts val="0"/>
                </a:spcBef>
                <a:spcAft>
                  <a:spcPts val="0"/>
                </a:spcAft>
              </a:pPr>
              <a:r>
                <a:rPr lang="en-US" altLang="ko-KR" sz="2400" b="1" dirty="0" smtClean="0">
                  <a:solidFill>
                    <a:srgbClr val="000000"/>
                  </a:solidFill>
                </a:rPr>
                <a:t>MEMLS</a:t>
              </a:r>
              <a:endParaRPr lang="ko-KR" altLang="en-US" sz="2400" b="1" dirty="0">
                <a:solidFill>
                  <a:srgbClr val="000000"/>
                </a:solidFill>
              </a:endParaRPr>
            </a:p>
          </p:txBody>
        </p:sp>
        <p:grpSp>
          <p:nvGrpSpPr>
            <p:cNvPr id="190" name="Group 189"/>
            <p:cNvGrpSpPr/>
            <p:nvPr/>
          </p:nvGrpSpPr>
          <p:grpSpPr>
            <a:xfrm>
              <a:off x="448688" y="2917532"/>
              <a:ext cx="5956392" cy="3293488"/>
              <a:chOff x="961413" y="3201743"/>
              <a:chExt cx="5956392" cy="3293488"/>
            </a:xfrm>
          </p:grpSpPr>
          <p:sp>
            <p:nvSpPr>
              <p:cNvPr id="173" name="TextBox 172"/>
              <p:cNvSpPr txBox="1"/>
              <p:nvPr/>
            </p:nvSpPr>
            <p:spPr>
              <a:xfrm>
                <a:off x="3947526" y="4618316"/>
                <a:ext cx="1152680" cy="461665"/>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algn="ctr" fontAlgn="auto">
                  <a:spcBef>
                    <a:spcPts val="0"/>
                  </a:spcBef>
                  <a:spcAft>
                    <a:spcPts val="0"/>
                  </a:spcAft>
                </a:pPr>
                <a:r>
                  <a:rPr lang="en-US" altLang="ko-KR" sz="2400" b="1" dirty="0" smtClean="0">
                    <a:solidFill>
                      <a:srgbClr val="000000"/>
                    </a:solidFill>
                  </a:rPr>
                  <a:t>36.5-V</a:t>
                </a:r>
                <a:endParaRPr lang="ko-KR" altLang="en-US" sz="2400" b="1" dirty="0">
                  <a:solidFill>
                    <a:srgbClr val="000000"/>
                  </a:solidFill>
                </a:endParaRPr>
              </a:p>
            </p:txBody>
          </p:sp>
          <p:sp>
            <p:nvSpPr>
              <p:cNvPr id="174" name="TextBox 173"/>
              <p:cNvSpPr txBox="1"/>
              <p:nvPr/>
            </p:nvSpPr>
            <p:spPr>
              <a:xfrm>
                <a:off x="5343260" y="4618316"/>
                <a:ext cx="1206438" cy="461665"/>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algn="ctr" fontAlgn="auto">
                  <a:spcBef>
                    <a:spcPts val="0"/>
                  </a:spcBef>
                  <a:spcAft>
                    <a:spcPts val="0"/>
                  </a:spcAft>
                </a:pPr>
                <a:r>
                  <a:rPr lang="en-US" altLang="ko-KR" sz="2400" b="1" dirty="0" smtClean="0">
                    <a:solidFill>
                      <a:srgbClr val="000000"/>
                    </a:solidFill>
                  </a:rPr>
                  <a:t>36.5-H</a:t>
                </a:r>
                <a:endParaRPr lang="ko-KR" altLang="en-US" sz="2400" b="1" dirty="0">
                  <a:solidFill>
                    <a:srgbClr val="000000"/>
                  </a:solidFill>
                </a:endParaRPr>
              </a:p>
            </p:txBody>
          </p:sp>
          <p:pic>
            <p:nvPicPr>
              <p:cNvPr id="175" name="그림 116" descr="R_18V_DMRTML_greater.tif"/>
              <p:cNvPicPr>
                <a:picLocks noChangeAspect="1"/>
              </p:cNvPicPr>
              <p:nvPr/>
            </p:nvPicPr>
            <p:blipFill>
              <a:blip r:embed="rId3" cstate="print"/>
              <a:srcRect l="16308" t="7657" r="21511" b="8871"/>
              <a:stretch>
                <a:fillRect/>
              </a:stretch>
            </p:blipFill>
            <p:spPr>
              <a:xfrm>
                <a:off x="961413" y="3201743"/>
                <a:ext cx="1421360" cy="1430280"/>
              </a:xfrm>
              <a:prstGeom prst="rect">
                <a:avLst/>
              </a:prstGeom>
            </p:spPr>
          </p:pic>
          <p:pic>
            <p:nvPicPr>
              <p:cNvPr id="176" name="그림 117" descr="R_18H_DMRTML_greater.tif"/>
              <p:cNvPicPr>
                <a:picLocks noChangeAspect="1"/>
              </p:cNvPicPr>
              <p:nvPr/>
            </p:nvPicPr>
            <p:blipFill>
              <a:blip r:embed="rId4" cstate="print"/>
              <a:srcRect l="15917" t="7483" r="21251" b="8871"/>
              <a:stretch>
                <a:fillRect/>
              </a:stretch>
            </p:blipFill>
            <p:spPr>
              <a:xfrm>
                <a:off x="2389914" y="3206593"/>
                <a:ext cx="1433248" cy="1430280"/>
              </a:xfrm>
              <a:prstGeom prst="rect">
                <a:avLst/>
              </a:prstGeom>
            </p:spPr>
          </p:pic>
          <p:pic>
            <p:nvPicPr>
              <p:cNvPr id="177" name="그림 118" descr="R_36V_DMRTML_greater.tif"/>
              <p:cNvPicPr>
                <a:picLocks noChangeAspect="1"/>
              </p:cNvPicPr>
              <p:nvPr/>
            </p:nvPicPr>
            <p:blipFill>
              <a:blip r:embed="rId5" cstate="print"/>
              <a:srcRect l="16047" t="7657" r="21511" b="8871"/>
              <a:stretch>
                <a:fillRect/>
              </a:stretch>
            </p:blipFill>
            <p:spPr>
              <a:xfrm>
                <a:off x="3806646" y="3206473"/>
                <a:ext cx="1427306" cy="1430280"/>
              </a:xfrm>
              <a:prstGeom prst="rect">
                <a:avLst/>
              </a:prstGeom>
            </p:spPr>
          </p:pic>
          <p:pic>
            <p:nvPicPr>
              <p:cNvPr id="178" name="그림 119" descr="R_36H_DMRTML_greater.tif"/>
              <p:cNvPicPr>
                <a:picLocks noChangeAspect="1"/>
              </p:cNvPicPr>
              <p:nvPr/>
            </p:nvPicPr>
            <p:blipFill>
              <a:blip r:embed="rId6" cstate="print"/>
              <a:srcRect l="16568" t="7483" r="9933" b="8698"/>
              <a:stretch>
                <a:fillRect/>
              </a:stretch>
            </p:blipFill>
            <p:spPr>
              <a:xfrm>
                <a:off x="5242203" y="3204392"/>
                <a:ext cx="1673102" cy="1430280"/>
              </a:xfrm>
              <a:prstGeom prst="rect">
                <a:avLst/>
              </a:prstGeom>
            </p:spPr>
          </p:pic>
          <p:sp>
            <p:nvSpPr>
              <p:cNvPr id="180" name="TextBox 179"/>
              <p:cNvSpPr txBox="1"/>
              <p:nvPr/>
            </p:nvSpPr>
            <p:spPr>
              <a:xfrm>
                <a:off x="2471619" y="4618316"/>
                <a:ext cx="1255462" cy="461665"/>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algn="ctr" fontAlgn="auto">
                  <a:spcBef>
                    <a:spcPts val="0"/>
                  </a:spcBef>
                  <a:spcAft>
                    <a:spcPts val="0"/>
                  </a:spcAft>
                </a:pPr>
                <a:r>
                  <a:rPr lang="en-US" altLang="ko-KR" sz="2400" b="1" dirty="0" smtClean="0">
                    <a:solidFill>
                      <a:srgbClr val="000000"/>
                    </a:solidFill>
                  </a:rPr>
                  <a:t>18.7-H</a:t>
                </a:r>
                <a:endParaRPr lang="ko-KR" altLang="en-US" sz="2400" b="1" dirty="0">
                  <a:solidFill>
                    <a:srgbClr val="000000"/>
                  </a:solidFill>
                </a:endParaRPr>
              </a:p>
            </p:txBody>
          </p:sp>
          <p:sp>
            <p:nvSpPr>
              <p:cNvPr id="181" name="TextBox 180"/>
              <p:cNvSpPr txBox="1"/>
              <p:nvPr/>
            </p:nvSpPr>
            <p:spPr>
              <a:xfrm>
                <a:off x="1011632" y="4618316"/>
                <a:ext cx="1364595" cy="461665"/>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algn="ctr" fontAlgn="auto">
                  <a:spcBef>
                    <a:spcPts val="0"/>
                  </a:spcBef>
                  <a:spcAft>
                    <a:spcPts val="0"/>
                  </a:spcAft>
                </a:pPr>
                <a:r>
                  <a:rPr lang="en-US" altLang="ko-KR" sz="2400" b="1" dirty="0" smtClean="0">
                    <a:solidFill>
                      <a:srgbClr val="000000"/>
                    </a:solidFill>
                  </a:rPr>
                  <a:t>18.7-V</a:t>
                </a:r>
                <a:endParaRPr lang="ko-KR" altLang="en-US" sz="2400" b="1" dirty="0">
                  <a:solidFill>
                    <a:srgbClr val="000000"/>
                  </a:solidFill>
                </a:endParaRPr>
              </a:p>
            </p:txBody>
          </p:sp>
          <p:pic>
            <p:nvPicPr>
              <p:cNvPr id="184" name="그림 126" descr="R_18V_MEMLS_greater.tif"/>
              <p:cNvPicPr>
                <a:picLocks noChangeAspect="1"/>
              </p:cNvPicPr>
              <p:nvPr/>
            </p:nvPicPr>
            <p:blipFill>
              <a:blip r:embed="rId7" cstate="print"/>
              <a:srcRect l="16178" t="7830" r="21511" b="8698"/>
              <a:stretch>
                <a:fillRect/>
              </a:stretch>
            </p:blipFill>
            <p:spPr>
              <a:xfrm>
                <a:off x="961640" y="5064951"/>
                <a:ext cx="1424333" cy="1430280"/>
              </a:xfrm>
              <a:prstGeom prst="rect">
                <a:avLst/>
              </a:prstGeom>
            </p:spPr>
          </p:pic>
          <p:pic>
            <p:nvPicPr>
              <p:cNvPr id="185" name="그림 127" descr="R_18H_MEMLS_greater.tif"/>
              <p:cNvPicPr>
                <a:picLocks noChangeAspect="1"/>
              </p:cNvPicPr>
              <p:nvPr/>
            </p:nvPicPr>
            <p:blipFill>
              <a:blip r:embed="rId8" cstate="print"/>
              <a:srcRect l="16047" t="7657" r="21251" b="8871"/>
              <a:stretch>
                <a:fillRect/>
              </a:stretch>
            </p:blipFill>
            <p:spPr>
              <a:xfrm>
                <a:off x="2368522" y="5062474"/>
                <a:ext cx="1433254" cy="1430280"/>
              </a:xfrm>
              <a:prstGeom prst="rect">
                <a:avLst/>
              </a:prstGeom>
            </p:spPr>
          </p:pic>
          <p:pic>
            <p:nvPicPr>
              <p:cNvPr id="186" name="그림 128" descr="R_36V_MEMLS_greater.tif"/>
              <p:cNvPicPr>
                <a:picLocks noChangeAspect="1"/>
              </p:cNvPicPr>
              <p:nvPr/>
            </p:nvPicPr>
            <p:blipFill>
              <a:blip r:embed="rId9" cstate="print"/>
              <a:srcRect l="16178" t="7657" r="21511" b="8871"/>
              <a:stretch>
                <a:fillRect/>
              </a:stretch>
            </p:blipFill>
            <p:spPr>
              <a:xfrm>
                <a:off x="3801780" y="5057862"/>
                <a:ext cx="1424333" cy="1430280"/>
              </a:xfrm>
              <a:prstGeom prst="rect">
                <a:avLst/>
              </a:prstGeom>
            </p:spPr>
          </p:pic>
          <p:pic>
            <p:nvPicPr>
              <p:cNvPr id="187" name="그림 129" descr="R_36H_MEMLS_greater.tif"/>
              <p:cNvPicPr>
                <a:picLocks noChangeAspect="1"/>
              </p:cNvPicPr>
              <p:nvPr/>
            </p:nvPicPr>
            <p:blipFill>
              <a:blip r:embed="rId10" cstate="print"/>
              <a:srcRect l="16438" t="7483" r="9933" b="9045"/>
              <a:stretch>
                <a:fillRect/>
              </a:stretch>
            </p:blipFill>
            <p:spPr>
              <a:xfrm>
                <a:off x="5234772" y="5060043"/>
                <a:ext cx="1683033" cy="1430280"/>
              </a:xfrm>
              <a:prstGeom prst="rect">
                <a:avLst/>
              </a:prstGeom>
            </p:spPr>
          </p:pic>
        </p:grpSp>
        <p:sp>
          <p:nvSpPr>
            <p:cNvPr id="191" name="TextBox 190"/>
            <p:cNvSpPr txBox="1"/>
            <p:nvPr/>
          </p:nvSpPr>
          <p:spPr>
            <a:xfrm>
              <a:off x="6713468" y="5083572"/>
              <a:ext cx="1495914" cy="830997"/>
            </a:xfrm>
            <a:prstGeom prst="rect">
              <a:avLst/>
            </a:prstGeom>
            <a:noFill/>
          </p:spPr>
          <p:txBody>
            <a:bodyPr wrap="square" rtlCol="0">
              <a:spAutoFit/>
            </a:bodyPr>
            <a:lstStyle>
              <a:defPPr>
                <a:defRPr lang="en-US"/>
              </a:defPPr>
              <a:lvl1pPr marL="0" algn="l" defTabSz="6139210" rtl="0" eaLnBrk="1" latinLnBrk="0" hangingPunct="1">
                <a:defRPr sz="12085" kern="1200">
                  <a:solidFill>
                    <a:schemeClr val="tx1"/>
                  </a:solidFill>
                  <a:latin typeface="+mn-lt"/>
                  <a:ea typeface="+mn-ea"/>
                  <a:cs typeface="+mn-cs"/>
                </a:defRPr>
              </a:lvl1pPr>
              <a:lvl2pPr marL="3069605" algn="l" defTabSz="6139210" rtl="0" eaLnBrk="1" latinLnBrk="0" hangingPunct="1">
                <a:defRPr sz="12085" kern="1200">
                  <a:solidFill>
                    <a:schemeClr val="tx1"/>
                  </a:solidFill>
                  <a:latin typeface="+mn-lt"/>
                  <a:ea typeface="+mn-ea"/>
                  <a:cs typeface="+mn-cs"/>
                </a:defRPr>
              </a:lvl2pPr>
              <a:lvl3pPr marL="6139210" algn="l" defTabSz="6139210" rtl="0" eaLnBrk="1" latinLnBrk="0" hangingPunct="1">
                <a:defRPr sz="12085" kern="1200">
                  <a:solidFill>
                    <a:schemeClr val="tx1"/>
                  </a:solidFill>
                  <a:latin typeface="+mn-lt"/>
                  <a:ea typeface="+mn-ea"/>
                  <a:cs typeface="+mn-cs"/>
                </a:defRPr>
              </a:lvl3pPr>
              <a:lvl4pPr marL="9208814" algn="l" defTabSz="6139210" rtl="0" eaLnBrk="1" latinLnBrk="0" hangingPunct="1">
                <a:defRPr sz="12085" kern="1200">
                  <a:solidFill>
                    <a:schemeClr val="tx1"/>
                  </a:solidFill>
                  <a:latin typeface="+mn-lt"/>
                  <a:ea typeface="+mn-ea"/>
                  <a:cs typeface="+mn-cs"/>
                </a:defRPr>
              </a:lvl4pPr>
              <a:lvl5pPr marL="12278419" algn="l" defTabSz="6139210" rtl="0" eaLnBrk="1" latinLnBrk="0" hangingPunct="1">
                <a:defRPr sz="12085" kern="1200">
                  <a:solidFill>
                    <a:schemeClr val="tx1"/>
                  </a:solidFill>
                  <a:latin typeface="+mn-lt"/>
                  <a:ea typeface="+mn-ea"/>
                  <a:cs typeface="+mn-cs"/>
                </a:defRPr>
              </a:lvl5pPr>
              <a:lvl6pPr marL="15348025" algn="l" defTabSz="6139210" rtl="0" eaLnBrk="1" latinLnBrk="0" hangingPunct="1">
                <a:defRPr sz="12085" kern="1200">
                  <a:solidFill>
                    <a:schemeClr val="tx1"/>
                  </a:solidFill>
                  <a:latin typeface="+mn-lt"/>
                  <a:ea typeface="+mn-ea"/>
                  <a:cs typeface="+mn-cs"/>
                </a:defRPr>
              </a:lvl6pPr>
              <a:lvl7pPr marL="18417630" algn="l" defTabSz="6139210" rtl="0" eaLnBrk="1" latinLnBrk="0" hangingPunct="1">
                <a:defRPr sz="12085" kern="1200">
                  <a:solidFill>
                    <a:schemeClr val="tx1"/>
                  </a:solidFill>
                  <a:latin typeface="+mn-lt"/>
                  <a:ea typeface="+mn-ea"/>
                  <a:cs typeface="+mn-cs"/>
                </a:defRPr>
              </a:lvl7pPr>
              <a:lvl8pPr marL="21487234" algn="l" defTabSz="6139210" rtl="0" eaLnBrk="1" latinLnBrk="0" hangingPunct="1">
                <a:defRPr sz="12085" kern="1200">
                  <a:solidFill>
                    <a:schemeClr val="tx1"/>
                  </a:solidFill>
                  <a:latin typeface="+mn-lt"/>
                  <a:ea typeface="+mn-ea"/>
                  <a:cs typeface="+mn-cs"/>
                </a:defRPr>
              </a:lvl8pPr>
              <a:lvl9pPr marL="24556839" algn="l" defTabSz="6139210" rtl="0" eaLnBrk="1" latinLnBrk="0" hangingPunct="1">
                <a:defRPr sz="12085" kern="1200">
                  <a:solidFill>
                    <a:schemeClr val="tx1"/>
                  </a:solidFill>
                  <a:latin typeface="+mn-lt"/>
                  <a:ea typeface="+mn-ea"/>
                  <a:cs typeface="+mn-cs"/>
                </a:defRPr>
              </a:lvl9pPr>
            </a:lstStyle>
            <a:p>
              <a:pPr fontAlgn="auto">
                <a:spcBef>
                  <a:spcPts val="0"/>
                </a:spcBef>
                <a:spcAft>
                  <a:spcPts val="0"/>
                </a:spcAft>
              </a:pPr>
              <a:r>
                <a:rPr lang="en-US" altLang="ko-KR" sz="2400" b="1" dirty="0" smtClean="0">
                  <a:solidFill>
                    <a:srgbClr val="000000"/>
                  </a:solidFill>
                </a:rPr>
                <a:t>CLM4</a:t>
              </a:r>
              <a:r>
                <a:rPr lang="en-US" altLang="ko-KR" sz="2400" b="1" dirty="0">
                  <a:solidFill>
                    <a:srgbClr val="000000"/>
                  </a:solidFill>
                </a:rPr>
                <a:t> </a:t>
              </a:r>
              <a:r>
                <a:rPr lang="en-US" altLang="ko-KR" sz="2400" b="1" dirty="0" smtClean="0">
                  <a:solidFill>
                    <a:srgbClr val="000000"/>
                  </a:solidFill>
                </a:rPr>
                <a:t>&amp;</a:t>
              </a:r>
            </a:p>
            <a:p>
              <a:pPr fontAlgn="auto">
                <a:spcBef>
                  <a:spcPts val="0"/>
                </a:spcBef>
                <a:spcAft>
                  <a:spcPts val="0"/>
                </a:spcAft>
              </a:pPr>
              <a:r>
                <a:rPr lang="en-US" altLang="ko-KR" sz="2400" b="1" dirty="0" smtClean="0">
                  <a:solidFill>
                    <a:srgbClr val="000000"/>
                  </a:solidFill>
                </a:rPr>
                <a:t>DMRT-ML</a:t>
              </a:r>
              <a:endParaRPr lang="ko-KR" altLang="en-US" sz="2400" b="1" dirty="0">
                <a:solidFill>
                  <a:srgbClr val="000000"/>
                </a:solidFill>
              </a:endParaRPr>
            </a:p>
          </p:txBody>
        </p:sp>
        <p:sp>
          <p:nvSpPr>
            <p:cNvPr id="192" name="TextBox 191"/>
            <p:cNvSpPr txBox="1"/>
            <p:nvPr/>
          </p:nvSpPr>
          <p:spPr>
            <a:xfrm>
              <a:off x="6713468" y="4227034"/>
              <a:ext cx="1330713" cy="646331"/>
            </a:xfrm>
            <a:prstGeom prst="rect">
              <a:avLst/>
            </a:prstGeom>
            <a:noFill/>
          </p:spPr>
          <p:txBody>
            <a:bodyPr wrap="none" rtlCol="0">
              <a:spAutoFit/>
            </a:bodyPr>
            <a:lstStyle/>
            <a:p>
              <a:pPr defTabSz="457200" eaLnBrk="1" fontAlgn="auto" hangingPunct="1">
                <a:spcBef>
                  <a:spcPts val="0"/>
                </a:spcBef>
                <a:spcAft>
                  <a:spcPts val="0"/>
                </a:spcAft>
              </a:pPr>
              <a:r>
                <a:rPr lang="en-US" sz="1800" dirty="0" smtClean="0">
                  <a:solidFill>
                    <a:prstClr val="black"/>
                  </a:solidFill>
                  <a:latin typeface="Calibri"/>
                  <a:ea typeface=""/>
                  <a:cs typeface=""/>
                </a:rPr>
                <a:t>Correlations</a:t>
              </a:r>
            </a:p>
            <a:p>
              <a:pPr defTabSz="457200" eaLnBrk="1" fontAlgn="auto" hangingPunct="1">
                <a:spcBef>
                  <a:spcPts val="0"/>
                </a:spcBef>
                <a:spcAft>
                  <a:spcPts val="0"/>
                </a:spcAft>
              </a:pPr>
              <a:r>
                <a:rPr lang="en-US" sz="1800" dirty="0">
                  <a:solidFill>
                    <a:prstClr val="black"/>
                  </a:solidFill>
                  <a:latin typeface="Calibri"/>
                  <a:ea typeface=""/>
                  <a:cs typeface=""/>
                </a:rPr>
                <a:t>b</a:t>
              </a:r>
              <a:r>
                <a:rPr lang="en-US" sz="1800" dirty="0" smtClean="0">
                  <a:solidFill>
                    <a:prstClr val="black"/>
                  </a:solidFill>
                  <a:latin typeface="Calibri"/>
                  <a:ea typeface=""/>
                  <a:cs typeface=""/>
                </a:rPr>
                <a:t>etween: </a:t>
              </a:r>
              <a:endParaRPr lang="en-US" sz="1800" dirty="0">
                <a:solidFill>
                  <a:prstClr val="black"/>
                </a:solidFill>
                <a:latin typeface="Calibri"/>
                <a:ea typeface=""/>
                <a:cs typeface=""/>
              </a:endParaRPr>
            </a:p>
          </p:txBody>
        </p:sp>
      </p:grpSp>
      <p:sp>
        <p:nvSpPr>
          <p:cNvPr id="194" name="Title 193"/>
          <p:cNvSpPr>
            <a:spLocks noGrp="1"/>
          </p:cNvSpPr>
          <p:nvPr>
            <p:ph type="title" idx="4294967295"/>
          </p:nvPr>
        </p:nvSpPr>
        <p:spPr>
          <a:xfrm>
            <a:off x="950099" y="691931"/>
            <a:ext cx="7274764" cy="728976"/>
          </a:xfrm>
        </p:spPr>
        <p:txBody>
          <a:bodyPr>
            <a:normAutofit fontScale="90000"/>
          </a:bodyPr>
          <a:lstStyle/>
          <a:p>
            <a:pPr>
              <a:lnSpc>
                <a:spcPct val="120000"/>
              </a:lnSpc>
              <a:spcAft>
                <a:spcPts val="1200"/>
              </a:spcAft>
            </a:pPr>
            <a:r>
              <a:rPr lang="en-US" sz="2700" dirty="0" smtClean="0"/>
              <a:t>Multi-RTM</a:t>
            </a:r>
            <a:r>
              <a:rPr lang="en-US" sz="2700" baseline="0" dirty="0" smtClean="0"/>
              <a:t> ensemble approaches in SWE assimilation</a:t>
            </a:r>
            <a:r>
              <a:rPr lang="en-US" sz="2400" dirty="0" smtClean="0"/>
              <a:t>. </a:t>
            </a:r>
            <a:r>
              <a:rPr lang="en-US" sz="2200" dirty="0" err="1" smtClean="0"/>
              <a:t>Yonghwan</a:t>
            </a:r>
            <a:r>
              <a:rPr lang="en-US" sz="2200" dirty="0" smtClean="0"/>
              <a:t> Kwon, UT Austin</a:t>
            </a:r>
            <a:endParaRPr lang="en-US" sz="2200" dirty="0"/>
          </a:p>
        </p:txBody>
      </p:sp>
      <p:sp>
        <p:nvSpPr>
          <p:cNvPr id="195" name="Rectangle 194"/>
          <p:cNvSpPr/>
          <p:nvPr/>
        </p:nvSpPr>
        <p:spPr>
          <a:xfrm>
            <a:off x="197326" y="6132189"/>
            <a:ext cx="3480440" cy="584776"/>
          </a:xfrm>
          <a:prstGeom prst="rect">
            <a:avLst/>
          </a:prstGeom>
        </p:spPr>
        <p:txBody>
          <a:bodyPr wrap="none">
            <a:spAutoFit/>
          </a:bodyPr>
          <a:lstStyle/>
          <a:p>
            <a:pPr defTabSz="457200" eaLnBrk="1" fontAlgn="auto" hangingPunct="1">
              <a:spcBef>
                <a:spcPts val="0"/>
              </a:spcBef>
              <a:spcAft>
                <a:spcPts val="0"/>
              </a:spcAft>
            </a:pPr>
            <a:r>
              <a:rPr lang="en-US" altLang="ko-KR" sz="1600" b="1"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MEMLS</a:t>
            </a:r>
            <a:r>
              <a:rPr lang="en-US" altLang="ko-KR" sz="16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a:t>
            </a:r>
            <a:r>
              <a:rPr lang="en-US" altLang="ko-KR" sz="1600" dirty="0" err="1">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Wiesmann</a:t>
            </a:r>
            <a:r>
              <a:rPr lang="en-US" altLang="ko-KR" sz="16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and </a:t>
            </a:r>
            <a:r>
              <a:rPr lang="en-US" altLang="ko-KR" sz="1600" dirty="0" err="1">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Mätzler</a:t>
            </a:r>
            <a:r>
              <a:rPr lang="en-US" altLang="ko-KR" sz="1600" dirty="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a:t>
            </a:r>
            <a:r>
              <a:rPr lang="en-US" altLang="ko-KR" sz="16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1999</a:t>
            </a:r>
          </a:p>
          <a:p>
            <a:pPr defTabSz="457200" eaLnBrk="1" fontAlgn="auto" hangingPunct="1">
              <a:spcBef>
                <a:spcPts val="0"/>
              </a:spcBef>
              <a:spcAft>
                <a:spcPts val="0"/>
              </a:spcAft>
            </a:pPr>
            <a:r>
              <a:rPr lang="en-US" sz="1600" b="1"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DMRT-ML</a:t>
            </a:r>
            <a:r>
              <a:rPr lang="en-US" sz="1600" dirty="0" smtClean="0">
                <a:solidFill>
                  <a:srgbClr val="000000"/>
                </a:solidFill>
                <a:latin typeface="Times New Roman" panose="02020603050405020304" pitchFamily="18" charset="0"/>
                <a:ea typeface="微 软 雅 黑"/>
                <a:cs typeface="Times New Roman" panose="02020603050405020304" pitchFamily="18" charset="0"/>
                <a:sym typeface="Wingdings" pitchFamily="2" charset="2"/>
              </a:rPr>
              <a:t>; Picard et al., 2013</a:t>
            </a:r>
            <a:endParaRPr lang="en-US" sz="1600" dirty="0">
              <a:solidFill>
                <a:prstClr val="black"/>
              </a:solidFill>
              <a:latin typeface="Calibri"/>
              <a:ea typeface=""/>
              <a:cs typeface=""/>
            </a:endParaRPr>
          </a:p>
        </p:txBody>
      </p:sp>
      <p:sp>
        <p:nvSpPr>
          <p:cNvPr id="198" name="Slide Number Placeholder 5"/>
          <p:cNvSpPr txBox="1">
            <a:spLocks/>
          </p:cNvSpPr>
          <p:nvPr/>
        </p:nvSpPr>
        <p:spPr bwMode="auto">
          <a:xfrm>
            <a:off x="3505200" y="6576314"/>
            <a:ext cx="2133600" cy="293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auto" hangingPunct="1">
              <a:spcBef>
                <a:spcPts val="0"/>
              </a:spcBef>
              <a:spcAft>
                <a:spcPts val="0"/>
              </a:spcAft>
            </a:pPr>
            <a:r>
              <a:rPr lang="en-US" sz="1200" dirty="0">
                <a:solidFill>
                  <a:srgbClr val="898989"/>
                </a:solidFill>
              </a:rPr>
              <a:t>TJH </a:t>
            </a:r>
            <a:r>
              <a:rPr lang="en-US" sz="1200" dirty="0" smtClean="0">
                <a:solidFill>
                  <a:srgbClr val="898989"/>
                </a:solidFill>
              </a:rPr>
              <a:t>CESM 2014 </a:t>
            </a:r>
            <a:r>
              <a:rPr lang="en-US" sz="1200" dirty="0" err="1" smtClean="0">
                <a:solidFill>
                  <a:srgbClr val="898989"/>
                </a:solidFill>
              </a:rPr>
              <a:t>pg</a:t>
            </a:r>
            <a:r>
              <a:rPr lang="en-US" sz="1200" dirty="0" smtClean="0">
                <a:solidFill>
                  <a:srgbClr val="898989"/>
                </a:solidFill>
              </a:rPr>
              <a:t> </a:t>
            </a:r>
            <a:fld id="{A8DFE806-4FAE-ED4A-B58A-66EFB375164E}" type="slidenum">
              <a:rPr lang="en-US" sz="1200">
                <a:solidFill>
                  <a:srgbClr val="898989"/>
                </a:solidFill>
              </a:rPr>
              <a:pPr algn="ctr" defTabSz="457200" eaLnBrk="1" fontAlgn="auto" hangingPunct="1">
                <a:spcBef>
                  <a:spcPts val="0"/>
                </a:spcBef>
                <a:spcAft>
                  <a:spcPts val="0"/>
                </a:spcAft>
              </a:pPr>
              <a:t>95</a:t>
            </a:fld>
            <a:endParaRPr lang="en-US" sz="1200" dirty="0">
              <a:solidFill>
                <a:srgbClr val="898989"/>
              </a:solidFill>
            </a:endParaRPr>
          </a:p>
        </p:txBody>
      </p:sp>
    </p:spTree>
    <p:extLst>
      <p:ext uri="{BB962C8B-B14F-4D97-AF65-F5344CB8AC3E}">
        <p14:creationId xmlns:p14="http://schemas.microsoft.com/office/powerpoint/2010/main" val="1881306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M:\Abbildungen\DART CLM\2014_2_ENSspinup\ENS_pointsRur_Spinup08_SOIL1C_M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72" y="1465253"/>
            <a:ext cx="4022103" cy="301657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Content Placeholder 5"/>
          <p:cNvSpPr>
            <a:spLocks noGrp="1"/>
          </p:cNvSpPr>
          <p:nvPr>
            <p:ph idx="17"/>
          </p:nvPr>
        </p:nvSpPr>
        <p:spPr>
          <a:xfrm>
            <a:off x="719999" y="692696"/>
            <a:ext cx="8289411" cy="576064"/>
          </a:xfrm>
        </p:spPr>
        <p:txBody>
          <a:bodyPr>
            <a:normAutofit fontScale="92500" lnSpcReduction="20000"/>
          </a:bodyPr>
          <a:lstStyle/>
          <a:p>
            <a:r>
              <a:rPr lang="de-DE" sz="2400" dirty="0" smtClean="0"/>
              <a:t>Assimilation </a:t>
            </a:r>
            <a:r>
              <a:rPr lang="de-DE" sz="2400" dirty="0" err="1" smtClean="0"/>
              <a:t>of</a:t>
            </a:r>
            <a:r>
              <a:rPr lang="de-DE" sz="2400" dirty="0" smtClean="0"/>
              <a:t> </a:t>
            </a:r>
            <a:r>
              <a:rPr lang="de-DE" sz="2400" dirty="0" err="1" smtClean="0"/>
              <a:t>eddy</a:t>
            </a:r>
            <a:r>
              <a:rPr lang="de-DE" sz="2400" dirty="0" smtClean="0"/>
              <a:t> </a:t>
            </a:r>
            <a:r>
              <a:rPr lang="de-DE" sz="2400" dirty="0" err="1" smtClean="0"/>
              <a:t>covariance</a:t>
            </a:r>
            <a:r>
              <a:rPr lang="de-DE" sz="2400" dirty="0" smtClean="0"/>
              <a:t> </a:t>
            </a:r>
            <a:r>
              <a:rPr lang="de-DE" sz="2400" dirty="0" err="1" smtClean="0"/>
              <a:t>fluxes</a:t>
            </a:r>
            <a:r>
              <a:rPr lang="de-DE" sz="2400" dirty="0" smtClean="0"/>
              <a:t> &amp; MODIS LAI </a:t>
            </a:r>
            <a:r>
              <a:rPr lang="de-DE" sz="2400" dirty="0" err="1" smtClean="0"/>
              <a:t>data</a:t>
            </a:r>
            <a:r>
              <a:rPr lang="de-DE" sz="2400" dirty="0" smtClean="0"/>
              <a:t> </a:t>
            </a:r>
            <a:r>
              <a:rPr lang="de-DE" sz="2400" dirty="0" err="1" smtClean="0"/>
              <a:t>and</a:t>
            </a:r>
            <a:r>
              <a:rPr lang="de-DE" sz="2400" dirty="0" smtClean="0"/>
              <a:t> CLM </a:t>
            </a:r>
            <a:r>
              <a:rPr lang="de-DE" sz="2400" dirty="0" err="1" smtClean="0"/>
              <a:t>upscale</a:t>
            </a:r>
            <a:r>
              <a:rPr lang="de-DE" sz="2400" dirty="0" smtClean="0"/>
              <a:t> NEE </a:t>
            </a:r>
            <a:r>
              <a:rPr lang="de-DE" sz="2400" dirty="0" err="1" smtClean="0"/>
              <a:t>from</a:t>
            </a:r>
            <a:r>
              <a:rPr lang="de-DE" sz="2400" dirty="0" smtClean="0"/>
              <a:t> </a:t>
            </a:r>
            <a:r>
              <a:rPr lang="de-DE" sz="2400" dirty="0" err="1" smtClean="0"/>
              <a:t>plot</a:t>
            </a:r>
            <a:r>
              <a:rPr lang="de-DE" sz="2400" dirty="0" smtClean="0"/>
              <a:t> </a:t>
            </a:r>
            <a:r>
              <a:rPr lang="de-DE" sz="2400" dirty="0" err="1" smtClean="0"/>
              <a:t>to</a:t>
            </a:r>
            <a:r>
              <a:rPr lang="de-DE" sz="2400" dirty="0" smtClean="0"/>
              <a:t> </a:t>
            </a:r>
            <a:r>
              <a:rPr lang="de-DE" sz="2400" dirty="0" err="1" smtClean="0"/>
              <a:t>catchment</a:t>
            </a:r>
            <a:r>
              <a:rPr lang="de-DE" sz="2400" dirty="0" smtClean="0"/>
              <a:t> </a:t>
            </a:r>
            <a:r>
              <a:rPr lang="de-DE" sz="2400" dirty="0" err="1" smtClean="0"/>
              <a:t>scale</a:t>
            </a:r>
            <a:r>
              <a:rPr lang="de-DE" sz="2400" dirty="0" smtClean="0"/>
              <a:t>  </a:t>
            </a:r>
            <a:endParaRPr lang="de-DE" sz="2400" dirty="0"/>
          </a:p>
        </p:txBody>
      </p:sp>
      <p:pic>
        <p:nvPicPr>
          <p:cNvPr id="9" name="Picture 2" descr="M:\Abbildungen\DART CLM\2014_3_LAI assimlation\DART_80ENS_points_Rur2011_1_TLAI_M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3804" y="3501008"/>
            <a:ext cx="3725713" cy="2794286"/>
          </a:xfrm>
          <a:prstGeom prst="rect">
            <a:avLst/>
          </a:prstGeom>
          <a:noFill/>
          <a:extLst>
            <a:ext uri="{909E8E84-426E-40dd-AFC4-6F175D3DCCD1}">
              <a14:hiddenFill xmlns="" xmlns:a14="http://schemas.microsoft.com/office/drawing/2010/main">
                <a:solidFill>
                  <a:srgbClr val="FFFFFF"/>
                </a:solidFill>
              </a14:hiddenFill>
            </a:ext>
          </a:extLst>
        </p:spPr>
      </p:pic>
      <p:sp>
        <p:nvSpPr>
          <p:cNvPr id="4" name="Footer Placeholder 3"/>
          <p:cNvSpPr>
            <a:spLocks noGrp="1"/>
          </p:cNvSpPr>
          <p:nvPr>
            <p:ph type="ftr" sz="quarter" idx="11"/>
          </p:nvPr>
        </p:nvSpPr>
        <p:spPr>
          <a:xfrm>
            <a:off x="1981200" y="6356350"/>
            <a:ext cx="4673600" cy="365125"/>
          </a:xfrm>
        </p:spPr>
        <p:txBody>
          <a:bodyPr/>
          <a:lstStyle/>
          <a:p>
            <a:r>
              <a:rPr lang="en-AU" sz="1600" dirty="0" smtClean="0">
                <a:solidFill>
                  <a:prstClr val="black">
                    <a:tint val="75000"/>
                  </a:prstClr>
                </a:solidFill>
              </a:rPr>
              <a:t>CAHMDA VII Tutorial, 20 Aug. 2017</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320" y="44624"/>
            <a:ext cx="1590675" cy="609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6"/>
          <a:stretch>
            <a:fillRect/>
          </a:stretch>
        </p:blipFill>
        <p:spPr>
          <a:xfrm>
            <a:off x="7791586" y="4892675"/>
            <a:ext cx="1217824" cy="1828800"/>
          </a:xfrm>
          <a:prstGeom prst="rect">
            <a:avLst/>
          </a:prstGeom>
        </p:spPr>
      </p:pic>
      <p:sp>
        <p:nvSpPr>
          <p:cNvPr id="7" name="TextBox 6"/>
          <p:cNvSpPr txBox="1"/>
          <p:nvPr/>
        </p:nvSpPr>
        <p:spPr>
          <a:xfrm>
            <a:off x="333872" y="4678323"/>
            <a:ext cx="2047270"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
                <a:cs typeface=""/>
              </a:rPr>
              <a:t>Hanna Post visited NCAR for 3 months in 2015.</a:t>
            </a:r>
            <a:endParaRPr lang="en-US" sz="1800" dirty="0">
              <a:solidFill>
                <a:prstClr val="black"/>
              </a:solidFill>
              <a:latin typeface="Calibri"/>
              <a:ea typeface=""/>
              <a:cs typeface=""/>
            </a:endParaRPr>
          </a:p>
        </p:txBody>
      </p:sp>
      <p:pic>
        <p:nvPicPr>
          <p:cNvPr id="1027" name="Picture 3" descr="M:\Abbildungen\Arc GIS\land use rur ez_5_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6096" y="1514858"/>
            <a:ext cx="2144947" cy="3631935"/>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M:\Abbildungen\Arc GIS\RurEZmitLändern_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29133" y="1471749"/>
            <a:ext cx="1701107" cy="229679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defTabSz="457200" eaLnBrk="1" fontAlgn="auto" hangingPunct="1">
              <a:spcBef>
                <a:spcPts val="0"/>
              </a:spcBef>
              <a:spcAft>
                <a:spcPts val="0"/>
              </a:spcAft>
            </a:pPr>
            <a:fld id="{7EB9AEA1-3281-46F0-9EDB-48FF2E5FF267}" type="slidenum">
              <a:rPr lang="de-DE" sz="1800" smtClean="0">
                <a:solidFill>
                  <a:prstClr val="black">
                    <a:tint val="75000"/>
                  </a:prstClr>
                </a:solidFill>
                <a:latin typeface="Calibri"/>
                <a:ea typeface=""/>
                <a:cs typeface=""/>
              </a:rPr>
              <a:pPr defTabSz="457200" eaLnBrk="1" fontAlgn="auto" hangingPunct="1">
                <a:spcBef>
                  <a:spcPts val="0"/>
                </a:spcBef>
                <a:spcAft>
                  <a:spcPts val="0"/>
                </a:spcAft>
              </a:pPr>
              <a:t>96</a:t>
            </a:fld>
            <a:endParaRPr lang="de-DE" sz="1800" dirty="0">
              <a:solidFill>
                <a:prstClr val="black">
                  <a:tint val="75000"/>
                </a:prstClr>
              </a:solidFill>
              <a:latin typeface="Calibri"/>
              <a:ea typeface=""/>
              <a:cs typeface=""/>
            </a:endParaRPr>
          </a:p>
        </p:txBody>
      </p:sp>
    </p:spTree>
    <p:extLst>
      <p:ext uri="{BB962C8B-B14F-4D97-AF65-F5344CB8AC3E}">
        <p14:creationId xmlns:p14="http://schemas.microsoft.com/office/powerpoint/2010/main" val="15343211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Lucida Sans"/>
                <a:cs typeface="Lucida Sans"/>
              </a:rPr>
              <a:t>NOAH-DART: Integrated Soil </a:t>
            </a:r>
            <a:r>
              <a:rPr lang="en-GB" dirty="0" smtClean="0">
                <a:latin typeface="Lucida Sans"/>
                <a:cs typeface="Lucida Sans"/>
              </a:rPr>
              <a:t>Moisture</a:t>
            </a:r>
            <a:endParaRPr lang="en-US" dirty="0"/>
          </a:p>
        </p:txBody>
      </p:sp>
      <p:pic>
        <p:nvPicPr>
          <p:cNvPr id="3" name="Picture 2" descr="smc_dail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47514"/>
            <a:ext cx="8686800" cy="5182282"/>
          </a:xfrm>
          <a:prstGeom prst="rect">
            <a:avLst/>
          </a:prstGeom>
        </p:spPr>
      </p:pic>
      <p:pic>
        <p:nvPicPr>
          <p:cNvPr id="5" name="Picture 4" descr="P5100062.JPG"/>
          <p:cNvPicPr>
            <a:picLocks noChangeAspect="1"/>
          </p:cNvPicPr>
          <p:nvPr/>
        </p:nvPicPr>
        <p:blipFill rotWithShape="1">
          <a:blip r:embed="rId3" cstate="print">
            <a:extLst>
              <a:ext uri="{28A0092B-C50C-407E-A947-70E740481C1C}">
                <a14:useLocalDpi xmlns:a14="http://schemas.microsoft.com/office/drawing/2010/main"/>
              </a:ext>
            </a:extLst>
          </a:blip>
          <a:srcRect t="74" b="23711"/>
          <a:stretch/>
        </p:blipFill>
        <p:spPr>
          <a:xfrm>
            <a:off x="6263187" y="3800473"/>
            <a:ext cx="2286000" cy="2286000"/>
          </a:xfrm>
          <a:prstGeom prst="rect">
            <a:avLst/>
          </a:prstGeom>
        </p:spPr>
      </p:pic>
    </p:spTree>
    <p:extLst>
      <p:ext uri="{BB962C8B-B14F-4D97-AF65-F5344CB8AC3E}">
        <p14:creationId xmlns:p14="http://schemas.microsoft.com/office/powerpoint/2010/main" val="19327232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a:bodyPr>
          <a:lstStyle/>
          <a:p>
            <a:r>
              <a:rPr lang="en-US" dirty="0" smtClean="0"/>
              <a:t> </a:t>
            </a:r>
            <a:r>
              <a:rPr lang="en-US" dirty="0" err="1" smtClean="0"/>
              <a:t>TerrSysMP</a:t>
            </a:r>
            <a:r>
              <a:rPr lang="en-US" dirty="0" smtClean="0"/>
              <a:t>: COSMO-CLM-</a:t>
            </a:r>
            <a:r>
              <a:rPr lang="en-US" dirty="0" err="1" smtClean="0"/>
              <a:t>ParFlow</a:t>
            </a:r>
            <a:endParaRPr lang="en-US" dirty="0"/>
          </a:p>
        </p:txBody>
      </p:sp>
      <p:pic>
        <p:nvPicPr>
          <p:cNvPr id="5" name="Shape 89" descr="Figure3.png"/>
          <p:cNvPicPr/>
          <p:nvPr/>
        </p:nvPicPr>
        <p:blipFill rotWithShape="1">
          <a:blip r:embed="rId3">
            <a:alphaModFix/>
          </a:blip>
          <a:srcRect l="16406" t="4118" r="21482" b="14765"/>
          <a:stretch/>
        </p:blipFill>
        <p:spPr>
          <a:xfrm>
            <a:off x="6820958" y="4331386"/>
            <a:ext cx="1831975" cy="2394421"/>
          </a:xfrm>
          <a:prstGeom prst="rect">
            <a:avLst/>
          </a:prstGeom>
          <a:noFill/>
          <a:ln>
            <a:noFill/>
          </a:ln>
        </p:spPr>
      </p:pic>
      <p:pic>
        <p:nvPicPr>
          <p:cNvPr id="4" name="Picture 3"/>
          <p:cNvPicPr>
            <a:picLocks noChangeAspect="1"/>
          </p:cNvPicPr>
          <p:nvPr/>
        </p:nvPicPr>
        <p:blipFill>
          <a:blip r:embed="rId4"/>
          <a:stretch>
            <a:fillRect/>
          </a:stretch>
        </p:blipFill>
        <p:spPr>
          <a:xfrm>
            <a:off x="208572" y="1441269"/>
            <a:ext cx="1312334" cy="1725719"/>
          </a:xfrm>
          <a:prstGeom prst="rect">
            <a:avLst/>
          </a:prstGeom>
        </p:spPr>
      </p:pic>
      <p:pic>
        <p:nvPicPr>
          <p:cNvPr id="10" name="Picture 9"/>
          <p:cNvPicPr>
            <a:picLocks noChangeAspect="1"/>
          </p:cNvPicPr>
          <p:nvPr/>
        </p:nvPicPr>
        <p:blipFill>
          <a:blip r:embed="rId5"/>
          <a:stretch>
            <a:fillRect/>
          </a:stretch>
        </p:blipFill>
        <p:spPr>
          <a:xfrm>
            <a:off x="6290734" y="1277090"/>
            <a:ext cx="2599267" cy="2867858"/>
          </a:xfrm>
          <a:prstGeom prst="rect">
            <a:avLst/>
          </a:prstGeom>
        </p:spPr>
      </p:pic>
      <p:pic>
        <p:nvPicPr>
          <p:cNvPr id="11" name="Picture 10"/>
          <p:cNvPicPr>
            <a:picLocks noChangeAspect="1"/>
          </p:cNvPicPr>
          <p:nvPr/>
        </p:nvPicPr>
        <p:blipFill>
          <a:blip r:embed="rId6"/>
          <a:stretch>
            <a:fillRect/>
          </a:stretch>
        </p:blipFill>
        <p:spPr>
          <a:xfrm>
            <a:off x="208572" y="5879057"/>
            <a:ext cx="1205442" cy="84675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a:outerShdw blurRad="50800" dist="38100" dir="2700000" algn="tl" rotWithShape="0">
              <a:prstClr val="black">
                <a:alpha val="40000"/>
              </a:prstClr>
            </a:outerShdw>
            <a:softEdge rad="31750"/>
          </a:effectLst>
        </p:spPr>
      </p:pic>
      <p:sp>
        <p:nvSpPr>
          <p:cNvPr id="12" name="TextBox 11"/>
          <p:cNvSpPr txBox="1"/>
          <p:nvPr/>
        </p:nvSpPr>
        <p:spPr>
          <a:xfrm>
            <a:off x="1682426" y="5752584"/>
            <a:ext cx="5152308" cy="923330"/>
          </a:xfrm>
          <a:prstGeom prst="rect">
            <a:avLst/>
          </a:prstGeom>
          <a:noFill/>
        </p:spPr>
        <p:txBody>
          <a:bodyPr wrap="none" rtlCol="0">
            <a:spAutoFit/>
          </a:bodyPr>
          <a:lstStyle/>
          <a:p>
            <a:pPr defTabSz="457200" eaLnBrk="1" fontAlgn="auto" hangingPunct="1">
              <a:spcBef>
                <a:spcPts val="0"/>
              </a:spcBef>
              <a:spcAft>
                <a:spcPts val="0"/>
              </a:spcAft>
            </a:pPr>
            <a:r>
              <a:rPr lang="en-US" sz="1800" dirty="0">
                <a:solidFill>
                  <a:prstClr val="black"/>
                </a:solidFill>
                <a:latin typeface="Calibri"/>
                <a:ea typeface=""/>
                <a:cs typeface=""/>
                <a:hlinkClick r:id="rId7"/>
              </a:rPr>
              <a:t>http://tr32new.uni-koeln.de/index.php/terrysysmp</a:t>
            </a:r>
            <a:r>
              <a:rPr lang="en-US" sz="1800" dirty="0">
                <a:solidFill>
                  <a:prstClr val="black"/>
                </a:solidFill>
                <a:latin typeface="Calibri"/>
                <a:ea typeface=""/>
                <a:cs typeface=""/>
              </a:rPr>
              <a:t/>
            </a:r>
            <a:br>
              <a:rPr lang="en-US" sz="1800" dirty="0">
                <a:solidFill>
                  <a:prstClr val="black"/>
                </a:solidFill>
                <a:latin typeface="Calibri"/>
                <a:ea typeface=""/>
                <a:cs typeface=""/>
              </a:rPr>
            </a:br>
            <a:r>
              <a:rPr lang="en-US" sz="1800" dirty="0">
                <a:solidFill>
                  <a:prstClr val="black"/>
                </a:solidFill>
                <a:latin typeface="Calibri"/>
                <a:ea typeface=""/>
                <a:cs typeface=""/>
              </a:rPr>
              <a:t>Terrestrial System Modeling Platform (</a:t>
            </a:r>
            <a:r>
              <a:rPr lang="en-US" sz="1800" dirty="0" err="1">
                <a:solidFill>
                  <a:prstClr val="black"/>
                </a:solidFill>
                <a:latin typeface="Calibri"/>
                <a:ea typeface=""/>
                <a:cs typeface=""/>
              </a:rPr>
              <a:t>TerrSysMP</a:t>
            </a:r>
            <a:r>
              <a:rPr lang="en-US" sz="1800" dirty="0" smtClean="0">
                <a:solidFill>
                  <a:prstClr val="black"/>
                </a:solidFill>
                <a:latin typeface="Calibri"/>
                <a:ea typeface=""/>
                <a:cs typeface=""/>
              </a:rPr>
              <a:t>)</a:t>
            </a:r>
          </a:p>
          <a:p>
            <a:pPr defTabSz="457200" eaLnBrk="1" fontAlgn="auto" hangingPunct="1">
              <a:spcBef>
                <a:spcPts val="0"/>
              </a:spcBef>
              <a:spcAft>
                <a:spcPts val="0"/>
              </a:spcAft>
            </a:pPr>
            <a:r>
              <a:rPr lang="en-US" sz="1800" b="1" dirty="0">
                <a:solidFill>
                  <a:prstClr val="black"/>
                </a:solidFill>
                <a:latin typeface="Calibri"/>
                <a:ea typeface=""/>
                <a:cs typeface=""/>
                <a:hlinkClick r:id="rId8"/>
              </a:rPr>
              <a:t>git.meteo.uni-bonn.de</a:t>
            </a:r>
            <a:r>
              <a:rPr lang="en-US" sz="1800" dirty="0">
                <a:solidFill>
                  <a:prstClr val="black"/>
                </a:solidFill>
                <a:latin typeface="Calibri"/>
                <a:ea typeface=""/>
                <a:cs typeface=""/>
              </a:rPr>
              <a:t> provides access to </a:t>
            </a:r>
            <a:r>
              <a:rPr lang="en-US" sz="1800" b="1" dirty="0" smtClean="0">
                <a:solidFill>
                  <a:prstClr val="black"/>
                </a:solidFill>
                <a:latin typeface="Calibri"/>
                <a:ea typeface=""/>
                <a:cs typeface=""/>
                <a:hlinkClick r:id="rId9"/>
              </a:rPr>
              <a:t>TerrSysMP</a:t>
            </a:r>
            <a:endParaRPr lang="en-US" sz="1800" dirty="0">
              <a:solidFill>
                <a:prstClr val="black"/>
              </a:solidFill>
              <a:latin typeface="Calibri"/>
              <a:ea typeface=""/>
              <a:cs typeface=""/>
            </a:endParaRPr>
          </a:p>
        </p:txBody>
      </p:sp>
      <p:sp>
        <p:nvSpPr>
          <p:cNvPr id="13" name="TextBox 12"/>
          <p:cNvSpPr txBox="1"/>
          <p:nvPr/>
        </p:nvSpPr>
        <p:spPr>
          <a:xfrm>
            <a:off x="114740" y="3233972"/>
            <a:ext cx="2199833" cy="584775"/>
          </a:xfrm>
          <a:prstGeom prst="rect">
            <a:avLst/>
          </a:prstGeom>
          <a:noFill/>
        </p:spPr>
        <p:txBody>
          <a:bodyPr wrap="none" rtlCol="0">
            <a:spAutoFit/>
          </a:bodyPr>
          <a:lstStyle/>
          <a:p>
            <a:pPr defTabSz="457200" eaLnBrk="1" fontAlgn="auto" hangingPunct="1">
              <a:spcBef>
                <a:spcPts val="0"/>
              </a:spcBef>
              <a:spcAft>
                <a:spcPts val="0"/>
              </a:spcAft>
            </a:pPr>
            <a:r>
              <a:rPr lang="en-US" sz="1600" dirty="0" err="1" smtClean="0">
                <a:solidFill>
                  <a:prstClr val="black"/>
                </a:solidFill>
                <a:latin typeface="Calibri"/>
                <a:ea typeface=""/>
                <a:cs typeface=""/>
              </a:rPr>
              <a:t>Prabhakar</a:t>
            </a:r>
            <a:r>
              <a:rPr lang="en-US" sz="1600" dirty="0" smtClean="0">
                <a:solidFill>
                  <a:prstClr val="black"/>
                </a:solidFill>
                <a:latin typeface="Calibri"/>
                <a:ea typeface=""/>
                <a:cs typeface=""/>
              </a:rPr>
              <a:t> Shrestha</a:t>
            </a:r>
          </a:p>
          <a:p>
            <a:pPr defTabSz="457200" eaLnBrk="1" fontAlgn="auto" hangingPunct="1">
              <a:spcBef>
                <a:spcPts val="0"/>
              </a:spcBef>
              <a:spcAft>
                <a:spcPts val="0"/>
              </a:spcAft>
            </a:pPr>
            <a:r>
              <a:rPr lang="en-US" sz="1600" dirty="0" err="1" smtClean="0">
                <a:solidFill>
                  <a:prstClr val="black"/>
                </a:solidFill>
                <a:latin typeface="Calibri"/>
                <a:ea typeface=""/>
                <a:cs typeface=""/>
              </a:rPr>
              <a:t>pshreshta@uni-bonn.de</a:t>
            </a:r>
            <a:endParaRPr lang="en-US" sz="1600" dirty="0">
              <a:solidFill>
                <a:prstClr val="black"/>
              </a:solidFill>
              <a:latin typeface="Calibri"/>
              <a:ea typeface=""/>
              <a:cs typeface=""/>
            </a:endParaRPr>
          </a:p>
        </p:txBody>
      </p:sp>
      <p:grpSp>
        <p:nvGrpSpPr>
          <p:cNvPr id="21" name="Group 20"/>
          <p:cNvGrpSpPr/>
          <p:nvPr/>
        </p:nvGrpSpPr>
        <p:grpSpPr>
          <a:xfrm>
            <a:off x="1694398" y="1277090"/>
            <a:ext cx="4532910" cy="2117116"/>
            <a:chOff x="1718583" y="1682446"/>
            <a:chExt cx="4532910" cy="2117116"/>
          </a:xfrm>
        </p:grpSpPr>
        <p:grpSp>
          <p:nvGrpSpPr>
            <p:cNvPr id="18" name="Group 17"/>
            <p:cNvGrpSpPr/>
            <p:nvPr/>
          </p:nvGrpSpPr>
          <p:grpSpPr>
            <a:xfrm>
              <a:off x="1718583" y="1683631"/>
              <a:ext cx="1572768" cy="2115931"/>
              <a:chOff x="1718583" y="1683631"/>
              <a:chExt cx="1572768" cy="2115931"/>
            </a:xfrm>
          </p:grpSpPr>
          <p:pic>
            <p:nvPicPr>
              <p:cNvPr id="6"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18583" y="1683631"/>
                <a:ext cx="1572768" cy="1827615"/>
              </a:xfrm>
              <a:prstGeom prst="rect">
                <a:avLst/>
              </a:prstGeom>
              <a:noFill/>
              <a:ln>
                <a:noFill/>
              </a:ln>
            </p:spPr>
          </p:pic>
          <p:sp>
            <p:nvSpPr>
              <p:cNvPr id="15" name="TextBox 14"/>
              <p:cNvSpPr txBox="1"/>
              <p:nvPr/>
            </p:nvSpPr>
            <p:spPr>
              <a:xfrm>
                <a:off x="2044281" y="3430230"/>
                <a:ext cx="913776"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
                    <a:cs typeface=""/>
                  </a:rPr>
                  <a:t>COSMO</a:t>
                </a:r>
                <a:endParaRPr lang="en-US" sz="1800" dirty="0">
                  <a:solidFill>
                    <a:prstClr val="black"/>
                  </a:solidFill>
                  <a:latin typeface="Calibri"/>
                  <a:ea typeface=""/>
                  <a:cs typeface=""/>
                </a:endParaRPr>
              </a:p>
            </p:txBody>
          </p:sp>
        </p:grpSp>
        <p:grpSp>
          <p:nvGrpSpPr>
            <p:cNvPr id="19" name="Group 18"/>
            <p:cNvGrpSpPr/>
            <p:nvPr/>
          </p:nvGrpSpPr>
          <p:grpSpPr>
            <a:xfrm>
              <a:off x="3197634" y="1682446"/>
              <a:ext cx="1573788" cy="2117116"/>
              <a:chOff x="3197634" y="1682446"/>
              <a:chExt cx="1573788" cy="2117116"/>
            </a:xfrm>
          </p:grpSpPr>
          <p:pic>
            <p:nvPicPr>
              <p:cNvPr id="14" name="Picture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197634" y="1682446"/>
                <a:ext cx="1573788" cy="1828800"/>
              </a:xfrm>
              <a:prstGeom prst="rect">
                <a:avLst/>
              </a:prstGeom>
              <a:noFill/>
              <a:ln>
                <a:noFill/>
              </a:ln>
            </p:spPr>
          </p:pic>
          <p:sp>
            <p:nvSpPr>
              <p:cNvPr id="16" name="TextBox 15"/>
              <p:cNvSpPr txBox="1"/>
              <p:nvPr/>
            </p:nvSpPr>
            <p:spPr>
              <a:xfrm>
                <a:off x="3679715" y="3430230"/>
                <a:ext cx="603050"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prstClr val="black"/>
                    </a:solidFill>
                    <a:latin typeface="Calibri"/>
                    <a:ea typeface=""/>
                    <a:cs typeface=""/>
                  </a:rPr>
                  <a:t>CLM</a:t>
                </a:r>
                <a:endParaRPr lang="en-US" sz="1800" dirty="0">
                  <a:solidFill>
                    <a:prstClr val="black"/>
                  </a:solidFill>
                  <a:latin typeface="Calibri"/>
                  <a:ea typeface=""/>
                  <a:cs typeface=""/>
                </a:endParaRPr>
              </a:p>
            </p:txBody>
          </p:sp>
        </p:grpSp>
        <p:grpSp>
          <p:nvGrpSpPr>
            <p:cNvPr id="20" name="Group 19"/>
            <p:cNvGrpSpPr/>
            <p:nvPr/>
          </p:nvGrpSpPr>
          <p:grpSpPr>
            <a:xfrm>
              <a:off x="4677705" y="1682446"/>
              <a:ext cx="1573788" cy="2117116"/>
              <a:chOff x="4677705" y="1682446"/>
              <a:chExt cx="1573788" cy="2117116"/>
            </a:xfrm>
          </p:grpSpPr>
          <p:pic>
            <p:nvPicPr>
              <p:cNvPr id="9"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677705" y="1682446"/>
                <a:ext cx="1573788" cy="1828800"/>
              </a:xfrm>
              <a:prstGeom prst="rect">
                <a:avLst/>
              </a:prstGeom>
              <a:noFill/>
              <a:ln>
                <a:noFill/>
              </a:ln>
            </p:spPr>
          </p:pic>
          <p:sp>
            <p:nvSpPr>
              <p:cNvPr id="17" name="TextBox 16"/>
              <p:cNvSpPr txBox="1"/>
              <p:nvPr/>
            </p:nvSpPr>
            <p:spPr>
              <a:xfrm>
                <a:off x="4994260" y="3430230"/>
                <a:ext cx="934102"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err="1" smtClean="0">
                    <a:solidFill>
                      <a:prstClr val="black"/>
                    </a:solidFill>
                    <a:latin typeface="Calibri"/>
                    <a:ea typeface=""/>
                    <a:cs typeface=""/>
                  </a:rPr>
                  <a:t>ParFlow</a:t>
                </a:r>
                <a:endParaRPr lang="en-US" sz="1800" dirty="0">
                  <a:solidFill>
                    <a:prstClr val="black"/>
                  </a:solidFill>
                  <a:latin typeface="Calibri"/>
                  <a:ea typeface=""/>
                  <a:cs typeface=""/>
                </a:endParaRPr>
              </a:p>
            </p:txBody>
          </p:sp>
        </p:grpSp>
      </p:grpSp>
      <p:sp>
        <p:nvSpPr>
          <p:cNvPr id="22" name="TextBox 21"/>
          <p:cNvSpPr txBox="1"/>
          <p:nvPr/>
        </p:nvSpPr>
        <p:spPr>
          <a:xfrm>
            <a:off x="160195" y="3822969"/>
            <a:ext cx="5927338" cy="1938992"/>
          </a:xfrm>
          <a:prstGeom prst="rect">
            <a:avLst/>
          </a:prstGeom>
          <a:noFill/>
        </p:spPr>
        <p:txBody>
          <a:bodyPr wrap="square" rtlCol="0">
            <a:spAutoFit/>
          </a:bodyPr>
          <a:lstStyle/>
          <a:p>
            <a:pPr defTabSz="457200" eaLnBrk="1" fontAlgn="auto" hangingPunct="1">
              <a:spcBef>
                <a:spcPts val="0"/>
              </a:spcBef>
              <a:spcAft>
                <a:spcPts val="0"/>
              </a:spcAft>
            </a:pPr>
            <a:r>
              <a:rPr lang="en-US" sz="1200" dirty="0" smtClean="0">
                <a:solidFill>
                  <a:prstClr val="black"/>
                </a:solidFill>
                <a:latin typeface="Calibri"/>
                <a:ea typeface=""/>
                <a:cs typeface=""/>
              </a:rPr>
              <a:t>“</a:t>
            </a:r>
            <a:r>
              <a:rPr lang="en-US" sz="1200" dirty="0">
                <a:solidFill>
                  <a:prstClr val="black"/>
                </a:solidFill>
                <a:latin typeface="Calibri"/>
                <a:ea typeface=""/>
                <a:cs typeface=""/>
              </a:rPr>
              <a:t>The </a:t>
            </a:r>
            <a:r>
              <a:rPr lang="en-US" sz="1200" b="1" dirty="0">
                <a:solidFill>
                  <a:prstClr val="black"/>
                </a:solidFill>
                <a:latin typeface="Calibri"/>
                <a:ea typeface=""/>
                <a:cs typeface=""/>
              </a:rPr>
              <a:t>terrestrial system modeling platform</a:t>
            </a:r>
            <a:r>
              <a:rPr lang="en-US" sz="1200" dirty="0">
                <a:solidFill>
                  <a:prstClr val="black"/>
                </a:solidFill>
                <a:latin typeface="Calibri"/>
                <a:ea typeface=""/>
                <a:cs typeface=""/>
              </a:rPr>
              <a:t> </a:t>
            </a:r>
            <a:r>
              <a:rPr lang="en-US" sz="1200" b="1" dirty="0">
                <a:solidFill>
                  <a:prstClr val="black"/>
                </a:solidFill>
                <a:latin typeface="Calibri"/>
                <a:ea typeface=""/>
                <a:cs typeface=""/>
                <a:hlinkClick r:id="rId9"/>
              </a:rPr>
              <a:t>(TerrSysMP)</a:t>
            </a:r>
            <a:r>
              <a:rPr lang="en-US" sz="1200" dirty="0">
                <a:solidFill>
                  <a:prstClr val="black"/>
                </a:solidFill>
                <a:latin typeface="Calibri"/>
                <a:ea typeface=""/>
                <a:cs typeface=""/>
              </a:rPr>
              <a:t> was developed to </a:t>
            </a:r>
            <a:r>
              <a:rPr lang="en-US" sz="1200" dirty="0" smtClean="0">
                <a:solidFill>
                  <a:prstClr val="black"/>
                </a:solidFill>
                <a:latin typeface="Calibri"/>
                <a:ea typeface=""/>
                <a:cs typeface=""/>
              </a:rPr>
              <a:t>simulate </a:t>
            </a:r>
            <a:r>
              <a:rPr lang="en-US" sz="1200" dirty="0">
                <a:solidFill>
                  <a:prstClr val="black"/>
                </a:solidFill>
                <a:latin typeface="Calibri"/>
                <a:ea typeface=""/>
                <a:cs typeface=""/>
              </a:rPr>
              <a:t>the interaction between lateral flow processes in river basins with the lower atmospheric boundary layer.</a:t>
            </a:r>
          </a:p>
          <a:p>
            <a:pPr defTabSz="457200" eaLnBrk="1" fontAlgn="auto" hangingPunct="1">
              <a:spcBef>
                <a:spcPts val="0"/>
              </a:spcBef>
              <a:spcAft>
                <a:spcPts val="0"/>
              </a:spcAft>
            </a:pPr>
            <a:r>
              <a:rPr lang="en-US" sz="1200" dirty="0">
                <a:solidFill>
                  <a:prstClr val="black"/>
                </a:solidFill>
                <a:latin typeface="Calibri"/>
                <a:ea typeface=""/>
                <a:cs typeface=""/>
              </a:rPr>
              <a:t>It features three model components: </a:t>
            </a:r>
            <a:r>
              <a:rPr lang="en-US" sz="1200" b="1" dirty="0">
                <a:solidFill>
                  <a:prstClr val="black"/>
                </a:solidFill>
                <a:latin typeface="Calibri"/>
                <a:ea typeface=""/>
                <a:cs typeface=""/>
                <a:hlinkClick r:id="rId13"/>
              </a:rPr>
              <a:t>COSMO</a:t>
            </a:r>
            <a:r>
              <a:rPr lang="en-US" sz="1200" dirty="0">
                <a:solidFill>
                  <a:prstClr val="black"/>
                </a:solidFill>
                <a:latin typeface="Calibri"/>
                <a:ea typeface=""/>
                <a:cs typeface=""/>
              </a:rPr>
              <a:t>, </a:t>
            </a:r>
            <a:r>
              <a:rPr lang="en-US" sz="1200" b="1" dirty="0">
                <a:solidFill>
                  <a:prstClr val="black"/>
                </a:solidFill>
                <a:latin typeface="Calibri"/>
                <a:ea typeface=""/>
                <a:cs typeface=""/>
                <a:hlinkClick r:id="rId14"/>
              </a:rPr>
              <a:t>CLM</a:t>
            </a:r>
            <a:r>
              <a:rPr lang="en-US" sz="1200" dirty="0">
                <a:solidFill>
                  <a:prstClr val="black"/>
                </a:solidFill>
                <a:latin typeface="Calibri"/>
                <a:ea typeface=""/>
                <a:cs typeface=""/>
              </a:rPr>
              <a:t> , </a:t>
            </a:r>
            <a:r>
              <a:rPr lang="en-US" sz="1200" b="1" dirty="0">
                <a:solidFill>
                  <a:prstClr val="black"/>
                </a:solidFill>
                <a:latin typeface="Calibri"/>
                <a:ea typeface=""/>
                <a:cs typeface=""/>
                <a:hlinkClick r:id="rId15"/>
              </a:rPr>
              <a:t>ParFlow</a:t>
            </a:r>
            <a:r>
              <a:rPr lang="en-US" sz="1200" dirty="0">
                <a:solidFill>
                  <a:prstClr val="black"/>
                </a:solidFill>
                <a:latin typeface="Calibri"/>
                <a:ea typeface=""/>
                <a:cs typeface=""/>
              </a:rPr>
              <a:t> and an external coupler </a:t>
            </a:r>
            <a:r>
              <a:rPr lang="en-US" sz="1200" b="1" dirty="0">
                <a:solidFill>
                  <a:prstClr val="black"/>
                </a:solidFill>
                <a:latin typeface="Calibri"/>
                <a:ea typeface=""/>
                <a:cs typeface=""/>
                <a:hlinkClick r:id="rId16"/>
              </a:rPr>
              <a:t>OASIS3</a:t>
            </a:r>
            <a:r>
              <a:rPr lang="en-US" sz="1200" dirty="0">
                <a:solidFill>
                  <a:prstClr val="black"/>
                </a:solidFill>
                <a:latin typeface="Calibri"/>
                <a:ea typeface=""/>
                <a:cs typeface=""/>
              </a:rPr>
              <a:t> that drives the system. This platform allows explicit modeling of land-atmosphere interactions across scales ranging from meters to kilometers via mosaic and downscaling / upscaling approaches. New parameterizations for root water uptake, additional plant function types, downscaling algorithms, and CO</a:t>
            </a:r>
            <a:r>
              <a:rPr lang="en-US" sz="1200" baseline="-25000" dirty="0">
                <a:solidFill>
                  <a:prstClr val="black"/>
                </a:solidFill>
                <a:latin typeface="Calibri"/>
                <a:ea typeface=""/>
                <a:cs typeface=""/>
              </a:rPr>
              <a:t>2</a:t>
            </a:r>
            <a:r>
              <a:rPr lang="en-US" sz="1200" dirty="0">
                <a:solidFill>
                  <a:prstClr val="black"/>
                </a:solidFill>
                <a:latin typeface="Calibri"/>
                <a:ea typeface=""/>
                <a:cs typeface=""/>
              </a:rPr>
              <a:t> exchange processes have also been implemented into</a:t>
            </a:r>
            <a:r>
              <a:rPr lang="en-US" sz="1200" b="1" dirty="0">
                <a:solidFill>
                  <a:prstClr val="black"/>
                </a:solidFill>
                <a:latin typeface="Calibri"/>
                <a:ea typeface=""/>
                <a:cs typeface=""/>
                <a:hlinkClick r:id="rId9"/>
              </a:rPr>
              <a:t> TerrSysMP</a:t>
            </a:r>
            <a:r>
              <a:rPr lang="en-US" sz="1200" dirty="0">
                <a:solidFill>
                  <a:prstClr val="black"/>
                </a:solidFill>
                <a:latin typeface="Calibri"/>
                <a:ea typeface=""/>
                <a:cs typeface=""/>
              </a:rPr>
              <a:t> in collaboration with </a:t>
            </a:r>
            <a:r>
              <a:rPr lang="en-US" sz="1200" b="1" dirty="0">
                <a:solidFill>
                  <a:prstClr val="black"/>
                </a:solidFill>
                <a:latin typeface="Calibri"/>
                <a:ea typeface=""/>
                <a:cs typeface=""/>
                <a:hlinkClick r:id="rId17"/>
              </a:rPr>
              <a:t>B</a:t>
            </a:r>
            <a:r>
              <a:rPr lang="en-US" sz="1200" dirty="0">
                <a:solidFill>
                  <a:prstClr val="black"/>
                </a:solidFill>
                <a:latin typeface="Calibri"/>
                <a:ea typeface=""/>
                <a:cs typeface=""/>
              </a:rPr>
              <a:t> and </a:t>
            </a:r>
            <a:r>
              <a:rPr lang="en-US" sz="1200" b="1" dirty="0">
                <a:solidFill>
                  <a:prstClr val="black"/>
                </a:solidFill>
                <a:latin typeface="Calibri"/>
                <a:ea typeface=""/>
                <a:cs typeface=""/>
                <a:hlinkClick r:id="rId18"/>
              </a:rPr>
              <a:t>C</a:t>
            </a:r>
            <a:r>
              <a:rPr lang="en-US" sz="1200" dirty="0">
                <a:solidFill>
                  <a:prstClr val="black"/>
                </a:solidFill>
                <a:latin typeface="Calibri"/>
                <a:ea typeface=""/>
                <a:cs typeface=""/>
              </a:rPr>
              <a:t> science clusters, and are currently being tested</a:t>
            </a:r>
            <a:r>
              <a:rPr lang="en-US" sz="1200" dirty="0" smtClean="0">
                <a:solidFill>
                  <a:prstClr val="black"/>
                </a:solidFill>
                <a:latin typeface="Calibri"/>
                <a:ea typeface=""/>
                <a:cs typeface=""/>
              </a:rPr>
              <a:t>.”</a:t>
            </a:r>
            <a:endParaRPr lang="en-US" sz="1200" dirty="0">
              <a:solidFill>
                <a:prstClr val="black"/>
              </a:solidFill>
              <a:latin typeface="Calibri"/>
              <a:ea typeface=""/>
              <a:cs typeface=""/>
            </a:endParaRPr>
          </a:p>
        </p:txBody>
      </p:sp>
      <p:sp>
        <p:nvSpPr>
          <p:cNvPr id="24" name="TextBox 23"/>
          <p:cNvSpPr txBox="1"/>
          <p:nvPr/>
        </p:nvSpPr>
        <p:spPr>
          <a:xfrm rot="20172420">
            <a:off x="2269925" y="2002378"/>
            <a:ext cx="3277244"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solidFill>
                  <a:prstClr val="black"/>
                </a:solidFill>
                <a:latin typeface="Calibri"/>
                <a:ea typeface=""/>
                <a:cs typeface=""/>
              </a:rPr>
              <a:t>Perfect model results</a:t>
            </a:r>
            <a:endParaRPr lang="en-US" sz="2800" dirty="0">
              <a:solidFill>
                <a:prstClr val="black"/>
              </a:solidFill>
              <a:latin typeface="Calibri"/>
              <a:ea typeface=""/>
              <a:cs typeface=""/>
            </a:endParaRPr>
          </a:p>
        </p:txBody>
      </p:sp>
      <p:sp>
        <p:nvSpPr>
          <p:cNvPr id="3" name="Slide Number Placeholder 2"/>
          <p:cNvSpPr>
            <a:spLocks noGrp="1"/>
          </p:cNvSpPr>
          <p:nvPr>
            <p:ph type="sldNum" sz="quarter" idx="12"/>
          </p:nvPr>
        </p:nvSpPr>
        <p:spPr/>
        <p:txBody>
          <a:bodyPr/>
          <a:lstStyle/>
          <a:p>
            <a:pPr algn="r" defTabSz="457200" eaLnBrk="1" fontAlgn="auto" hangingPunct="1">
              <a:spcBef>
                <a:spcPts val="0"/>
              </a:spcBef>
              <a:spcAft>
                <a:spcPts val="0"/>
              </a:spcAft>
            </a:pPr>
            <a:r>
              <a:rPr lang="en-US" sz="1800" smtClean="0">
                <a:solidFill>
                  <a:prstClr val="white">
                    <a:lumMod val="50000"/>
                  </a:prstClr>
                </a:solidFill>
                <a:latin typeface="Calibri"/>
                <a:ea typeface=""/>
                <a:cs typeface=""/>
              </a:rPr>
              <a:t> </a:t>
            </a:r>
            <a:r>
              <a:rPr lang="en-US" sz="1200" smtClean="0">
                <a:solidFill>
                  <a:prstClr val="white">
                    <a:lumMod val="50000"/>
                  </a:prstClr>
                </a:solidFill>
                <a:latin typeface="Calibri"/>
                <a:ea typeface=""/>
                <a:cs typeface=""/>
              </a:rPr>
              <a:t>Section 1: </a:t>
            </a:r>
            <a:fld id="{283B4FF1-25A9-3741-B230-AA79218BFD91}" type="slidenum">
              <a:rPr lang="en-US" sz="1200" smtClean="0">
                <a:solidFill>
                  <a:prstClr val="white">
                    <a:lumMod val="50000"/>
                  </a:prstClr>
                </a:solidFill>
                <a:latin typeface="Calibri"/>
                <a:ea typeface=""/>
                <a:cs typeface=""/>
              </a:rPr>
              <a:pPr algn="r" defTabSz="457200" eaLnBrk="1" fontAlgn="auto" hangingPunct="1">
                <a:spcBef>
                  <a:spcPts val="0"/>
                </a:spcBef>
                <a:spcAft>
                  <a:spcPts val="0"/>
                </a:spcAft>
              </a:pPr>
              <a:t>98</a:t>
            </a:fld>
            <a:r>
              <a:rPr lang="en-US" sz="1200" smtClean="0">
                <a:solidFill>
                  <a:prstClr val="white">
                    <a:lumMod val="50000"/>
                  </a:prstClr>
                </a:solidFill>
                <a:latin typeface="Calibri"/>
                <a:ea typeface=""/>
                <a:cs typeface=""/>
              </a:rPr>
              <a:t> of 40</a:t>
            </a:r>
            <a:endParaRPr lang="en-US" sz="1200" dirty="0">
              <a:solidFill>
                <a:prstClr val="white">
                  <a:lumMod val="50000"/>
                </a:prstClr>
              </a:solidFill>
              <a:latin typeface="Calibri"/>
              <a:ea typeface=""/>
              <a:cs typeface=""/>
            </a:endParaRPr>
          </a:p>
        </p:txBody>
      </p:sp>
    </p:spTree>
    <p:extLst>
      <p:ext uri="{BB962C8B-B14F-4D97-AF65-F5344CB8AC3E}">
        <p14:creationId xmlns:p14="http://schemas.microsoft.com/office/powerpoint/2010/main" val="146323534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153" y="729465"/>
            <a:ext cx="8907694" cy="6128535"/>
          </a:xfrm>
          <a:prstGeom prst="rect">
            <a:avLst/>
          </a:prstGeom>
          <a:noFill/>
        </p:spPr>
      </p:pic>
      <p:sp>
        <p:nvSpPr>
          <p:cNvPr id="3" name="Title 2"/>
          <p:cNvSpPr>
            <a:spLocks noGrp="1"/>
          </p:cNvSpPr>
          <p:nvPr>
            <p:ph type="title"/>
          </p:nvPr>
        </p:nvSpPr>
        <p:spPr/>
        <p:txBody>
          <a:bodyPr/>
          <a:lstStyle/>
          <a:p>
            <a:r>
              <a:rPr lang="en-US" dirty="0" smtClean="0"/>
              <a:t>Recent Papers on Snow DA &amp; DART</a:t>
            </a:r>
            <a:endParaRPr lang="en-US" dirty="0"/>
          </a:p>
        </p:txBody>
      </p:sp>
      <p:grpSp>
        <p:nvGrpSpPr>
          <p:cNvPr id="8" name="Group 7"/>
          <p:cNvGrpSpPr/>
          <p:nvPr/>
        </p:nvGrpSpPr>
        <p:grpSpPr>
          <a:xfrm>
            <a:off x="618995" y="1799895"/>
            <a:ext cx="7906010" cy="4582194"/>
            <a:chOff x="118153" y="1799895"/>
            <a:chExt cx="7906010" cy="4582194"/>
          </a:xfrm>
        </p:grpSpPr>
        <p:sp>
          <p:nvSpPr>
            <p:cNvPr id="4" name="TextBox 3"/>
            <p:cNvSpPr txBox="1"/>
            <p:nvPr/>
          </p:nvSpPr>
          <p:spPr>
            <a:xfrm>
              <a:off x="118153" y="5304871"/>
              <a:ext cx="7646902" cy="1077218"/>
            </a:xfrm>
            <a:prstGeom prst="rect">
              <a:avLst/>
            </a:prstGeom>
            <a:solidFill>
              <a:schemeClr val="bg1"/>
            </a:solidFill>
            <a:effectLst>
              <a:softEdge rad="38100"/>
            </a:effectLst>
          </p:spPr>
          <p:txBody>
            <a:bodyPr wrap="none" rtlCol="0">
              <a:spAutoFit/>
            </a:bodyPr>
            <a:lstStyle/>
            <a:p>
              <a:pPr defTabSz="457200" eaLnBrk="1" fontAlgn="auto" hangingPunct="1">
                <a:spcBef>
                  <a:spcPts val="0"/>
                </a:spcBef>
                <a:spcAft>
                  <a:spcPts val="0"/>
                </a:spcAft>
              </a:pPr>
              <a:r>
                <a:rPr lang="en-US" sz="1600" dirty="0" smtClean="0">
                  <a:solidFill>
                    <a:prstClr val="black"/>
                  </a:solidFill>
                  <a:latin typeface="Calibri"/>
                  <a:ea typeface=""/>
                  <a:cs typeface=""/>
                </a:rPr>
                <a:t>Kwon</a:t>
              </a:r>
              <a:r>
                <a:rPr lang="en-US" sz="1600" dirty="0">
                  <a:solidFill>
                    <a:prstClr val="black"/>
                  </a:solidFill>
                  <a:latin typeface="Calibri"/>
                  <a:ea typeface=""/>
                  <a:cs typeface=""/>
                </a:rPr>
                <a:t>, Y., Z. -L. Yang, T. J. Hoar, and A. M. </a:t>
              </a:r>
              <a:r>
                <a:rPr lang="en-US" sz="1600" dirty="0" err="1">
                  <a:solidFill>
                    <a:prstClr val="black"/>
                  </a:solidFill>
                  <a:latin typeface="Calibri"/>
                  <a:ea typeface=""/>
                  <a:cs typeface=""/>
                </a:rPr>
                <a:t>Toure</a:t>
              </a:r>
              <a:r>
                <a:rPr lang="en-US" sz="1600" dirty="0">
                  <a:solidFill>
                    <a:prstClr val="black"/>
                  </a:solidFill>
                  <a:latin typeface="Calibri"/>
                  <a:ea typeface=""/>
                  <a:cs typeface=""/>
                </a:rPr>
                <a:t>, </a:t>
              </a:r>
              <a:r>
                <a:rPr lang="en-US" sz="1600" dirty="0" smtClean="0">
                  <a:solidFill>
                    <a:prstClr val="black"/>
                  </a:solidFill>
                  <a:latin typeface="Calibri"/>
                  <a:ea typeface=""/>
                  <a:cs typeface=""/>
                </a:rPr>
                <a:t>2017</a:t>
              </a:r>
            </a:p>
            <a:p>
              <a:pPr defTabSz="457200" eaLnBrk="1" fontAlgn="auto" hangingPunct="1">
                <a:spcBef>
                  <a:spcPts val="0"/>
                </a:spcBef>
                <a:spcAft>
                  <a:spcPts val="0"/>
                </a:spcAft>
              </a:pPr>
              <a:r>
                <a:rPr lang="en-US" sz="1600" dirty="0" smtClean="0">
                  <a:solidFill>
                    <a:prstClr val="black"/>
                  </a:solidFill>
                  <a:latin typeface="Calibri"/>
                  <a:ea typeface=""/>
                  <a:cs typeface=""/>
                </a:rPr>
                <a:t>Improving </a:t>
              </a:r>
              <a:r>
                <a:rPr lang="en-US" sz="1600" dirty="0">
                  <a:solidFill>
                    <a:prstClr val="black"/>
                  </a:solidFill>
                  <a:latin typeface="Calibri"/>
                  <a:ea typeface=""/>
                  <a:cs typeface=""/>
                </a:rPr>
                <a:t>the radiance assimilation performance in estimating snow water storage </a:t>
              </a:r>
              <a:r>
                <a:rPr lang="en-US" sz="1600" dirty="0" smtClean="0">
                  <a:solidFill>
                    <a:prstClr val="black"/>
                  </a:solidFill>
                  <a:latin typeface="Calibri"/>
                  <a:ea typeface=""/>
                  <a:cs typeface=""/>
                </a:rPr>
                <a:t>across</a:t>
              </a:r>
            </a:p>
            <a:p>
              <a:pPr defTabSz="457200" eaLnBrk="1" fontAlgn="auto" hangingPunct="1">
                <a:spcBef>
                  <a:spcPts val="0"/>
                </a:spcBef>
                <a:spcAft>
                  <a:spcPts val="0"/>
                </a:spcAft>
              </a:pPr>
              <a:r>
                <a:rPr lang="en-US" sz="1600" dirty="0" smtClean="0">
                  <a:solidFill>
                    <a:prstClr val="black"/>
                  </a:solidFill>
                  <a:latin typeface="Calibri"/>
                  <a:ea typeface=""/>
                  <a:cs typeface=""/>
                </a:rPr>
                <a:t>snow </a:t>
              </a:r>
              <a:r>
                <a:rPr lang="en-US" sz="1600" dirty="0">
                  <a:solidFill>
                    <a:prstClr val="black"/>
                  </a:solidFill>
                  <a:latin typeface="Calibri"/>
                  <a:ea typeface=""/>
                  <a:cs typeface=""/>
                </a:rPr>
                <a:t>and land-cover types in North America. </a:t>
              </a:r>
              <a:r>
                <a:rPr lang="en-US" sz="1600" i="1" dirty="0">
                  <a:solidFill>
                    <a:prstClr val="black"/>
                  </a:solidFill>
                  <a:latin typeface="Calibri"/>
                  <a:ea typeface=""/>
                  <a:cs typeface=""/>
                </a:rPr>
                <a:t>Journal of Hydrometeorology</a:t>
              </a:r>
              <a:r>
                <a:rPr lang="en-US" sz="1600" dirty="0">
                  <a:solidFill>
                    <a:prstClr val="black"/>
                  </a:solidFill>
                  <a:latin typeface="Calibri"/>
                  <a:ea typeface=""/>
                  <a:cs typeface=""/>
                </a:rPr>
                <a:t>, </a:t>
              </a:r>
              <a:r>
                <a:rPr lang="en-US" sz="1600" b="1" dirty="0">
                  <a:solidFill>
                    <a:prstClr val="black"/>
                  </a:solidFill>
                  <a:latin typeface="Calibri"/>
                  <a:ea typeface=""/>
                  <a:cs typeface=""/>
                </a:rPr>
                <a:t>18</a:t>
              </a:r>
              <a:r>
                <a:rPr lang="en-US" sz="1600" dirty="0">
                  <a:solidFill>
                    <a:prstClr val="black"/>
                  </a:solidFill>
                  <a:latin typeface="Calibri"/>
                  <a:ea typeface=""/>
                  <a:cs typeface=""/>
                </a:rPr>
                <a:t>, </a:t>
              </a:r>
              <a:r>
                <a:rPr lang="en-US" sz="1600" dirty="0" smtClean="0">
                  <a:solidFill>
                    <a:prstClr val="black"/>
                  </a:solidFill>
                  <a:latin typeface="Calibri"/>
                  <a:ea typeface=""/>
                  <a:cs typeface=""/>
                </a:rPr>
                <a:t>651-668</a:t>
              </a:r>
            </a:p>
            <a:p>
              <a:pPr defTabSz="457200" eaLnBrk="1" fontAlgn="auto" hangingPunct="1">
                <a:spcBef>
                  <a:spcPts val="0"/>
                </a:spcBef>
                <a:spcAft>
                  <a:spcPts val="0"/>
                </a:spcAft>
              </a:pPr>
              <a:r>
                <a:rPr lang="en-US" sz="1600" dirty="0" smtClean="0">
                  <a:solidFill>
                    <a:prstClr val="black"/>
                  </a:solidFill>
                  <a:latin typeface="Calibri"/>
                  <a:ea typeface=""/>
                  <a:cs typeface=""/>
                </a:rPr>
                <a:t>doi:10.1175/JHM-D-16-0102.</a:t>
              </a:r>
              <a:endParaRPr lang="en-US" sz="1600" dirty="0">
                <a:solidFill>
                  <a:prstClr val="black"/>
                </a:solidFill>
                <a:latin typeface="Calibri"/>
                <a:ea typeface=""/>
                <a:cs typeface=""/>
              </a:endParaRPr>
            </a:p>
          </p:txBody>
        </p:sp>
        <p:sp>
          <p:nvSpPr>
            <p:cNvPr id="5" name="TextBox 4"/>
            <p:cNvSpPr txBox="1"/>
            <p:nvPr/>
          </p:nvSpPr>
          <p:spPr>
            <a:xfrm>
              <a:off x="118153" y="3552383"/>
              <a:ext cx="7404656" cy="1077218"/>
            </a:xfrm>
            <a:prstGeom prst="rect">
              <a:avLst/>
            </a:prstGeom>
            <a:solidFill>
              <a:schemeClr val="bg1"/>
            </a:solidFill>
            <a:effectLst>
              <a:outerShdw blurRad="50800" dist="50800" dir="5400000" algn="ctr" rotWithShape="0">
                <a:schemeClr val="bg1"/>
              </a:outerShdw>
              <a:softEdge rad="38100"/>
            </a:effectLst>
          </p:spPr>
          <p:txBody>
            <a:bodyPr wrap="none" rtlCol="0">
              <a:spAutoFit/>
            </a:bodyPr>
            <a:lstStyle/>
            <a:p>
              <a:pPr defTabSz="457200" eaLnBrk="1" fontAlgn="auto" hangingPunct="1">
                <a:spcBef>
                  <a:spcPts val="0"/>
                </a:spcBef>
                <a:spcAft>
                  <a:spcPts val="0"/>
                </a:spcAft>
              </a:pPr>
              <a:r>
                <a:rPr lang="en-US" sz="1600" dirty="0" smtClean="0">
                  <a:solidFill>
                    <a:prstClr val="black"/>
                  </a:solidFill>
                  <a:latin typeface="Calibri"/>
                  <a:ea typeface=""/>
                  <a:cs typeface=""/>
                </a:rPr>
                <a:t>Kwon</a:t>
              </a:r>
              <a:r>
                <a:rPr lang="en-US" sz="1600" dirty="0">
                  <a:solidFill>
                    <a:prstClr val="black"/>
                  </a:solidFill>
                  <a:latin typeface="Calibri"/>
                  <a:ea typeface=""/>
                  <a:cs typeface=""/>
                </a:rPr>
                <a:t>, Y., Z. -L. Yang, L. Zhao, T. J. Hoar, A. M. </a:t>
              </a:r>
              <a:r>
                <a:rPr lang="en-US" sz="1600" dirty="0" err="1">
                  <a:solidFill>
                    <a:prstClr val="black"/>
                  </a:solidFill>
                  <a:latin typeface="Calibri"/>
                  <a:ea typeface=""/>
                  <a:cs typeface=""/>
                </a:rPr>
                <a:t>Toure</a:t>
              </a:r>
              <a:r>
                <a:rPr lang="en-US" sz="1600" dirty="0">
                  <a:solidFill>
                    <a:prstClr val="black"/>
                  </a:solidFill>
                  <a:latin typeface="Calibri"/>
                  <a:ea typeface=""/>
                  <a:cs typeface=""/>
                </a:rPr>
                <a:t>, and M. </a:t>
              </a:r>
              <a:r>
                <a:rPr lang="en-US" sz="1600" dirty="0" err="1">
                  <a:solidFill>
                    <a:prstClr val="black"/>
                  </a:solidFill>
                  <a:latin typeface="Calibri"/>
                  <a:ea typeface=""/>
                  <a:cs typeface=""/>
                </a:rPr>
                <a:t>Rodell</a:t>
              </a:r>
              <a:r>
                <a:rPr lang="en-US" sz="1600" dirty="0">
                  <a:solidFill>
                    <a:prstClr val="black"/>
                  </a:solidFill>
                  <a:latin typeface="Calibri"/>
                  <a:ea typeface=""/>
                  <a:cs typeface=""/>
                </a:rPr>
                <a:t>, </a:t>
              </a:r>
              <a:r>
                <a:rPr lang="en-US" sz="1600" dirty="0" smtClean="0">
                  <a:solidFill>
                    <a:prstClr val="black"/>
                  </a:solidFill>
                  <a:latin typeface="Calibri"/>
                  <a:ea typeface=""/>
                  <a:cs typeface=""/>
                </a:rPr>
                <a:t>2016</a:t>
              </a:r>
            </a:p>
            <a:p>
              <a:pPr defTabSz="457200" eaLnBrk="1" fontAlgn="auto" hangingPunct="1">
                <a:spcBef>
                  <a:spcPts val="0"/>
                </a:spcBef>
                <a:spcAft>
                  <a:spcPts val="0"/>
                </a:spcAft>
              </a:pPr>
              <a:r>
                <a:rPr lang="en-US" sz="1600" dirty="0" smtClean="0">
                  <a:solidFill>
                    <a:prstClr val="black"/>
                  </a:solidFill>
                  <a:latin typeface="Calibri"/>
                  <a:ea typeface=""/>
                  <a:cs typeface=""/>
                </a:rPr>
                <a:t>Estimating </a:t>
              </a:r>
              <a:r>
                <a:rPr lang="en-US" sz="1600" dirty="0">
                  <a:solidFill>
                    <a:prstClr val="black"/>
                  </a:solidFill>
                  <a:latin typeface="Calibri"/>
                  <a:ea typeface=""/>
                  <a:cs typeface=""/>
                </a:rPr>
                <a:t>snow water storage in North America using CLM4, DART, and snow </a:t>
              </a:r>
              <a:r>
                <a:rPr lang="en-US" sz="1600" dirty="0" smtClean="0">
                  <a:solidFill>
                    <a:prstClr val="black"/>
                  </a:solidFill>
                  <a:latin typeface="Calibri"/>
                  <a:ea typeface=""/>
                  <a:cs typeface=""/>
                </a:rPr>
                <a:t>radiance</a:t>
              </a:r>
            </a:p>
            <a:p>
              <a:pPr defTabSz="457200" eaLnBrk="1" fontAlgn="auto" hangingPunct="1">
                <a:spcBef>
                  <a:spcPts val="0"/>
                </a:spcBef>
                <a:spcAft>
                  <a:spcPts val="0"/>
                </a:spcAft>
              </a:pPr>
              <a:r>
                <a:rPr lang="en-US" sz="1600" dirty="0" smtClean="0">
                  <a:solidFill>
                    <a:prstClr val="black"/>
                  </a:solidFill>
                  <a:latin typeface="Calibri"/>
                  <a:ea typeface=""/>
                  <a:cs typeface=""/>
                </a:rPr>
                <a:t>data </a:t>
              </a:r>
              <a:r>
                <a:rPr lang="en-US" sz="1600" dirty="0">
                  <a:solidFill>
                    <a:prstClr val="black"/>
                  </a:solidFill>
                  <a:latin typeface="Calibri"/>
                  <a:ea typeface=""/>
                  <a:cs typeface=""/>
                </a:rPr>
                <a:t>assimilation. </a:t>
              </a:r>
              <a:r>
                <a:rPr lang="en-US" sz="1600" i="1" dirty="0">
                  <a:solidFill>
                    <a:prstClr val="black"/>
                  </a:solidFill>
                  <a:latin typeface="Calibri"/>
                  <a:ea typeface=""/>
                  <a:cs typeface=""/>
                </a:rPr>
                <a:t>Journal of Hydrometeorology</a:t>
              </a:r>
              <a:r>
                <a:rPr lang="en-US" sz="1600" dirty="0">
                  <a:solidFill>
                    <a:prstClr val="black"/>
                  </a:solidFill>
                  <a:latin typeface="Calibri"/>
                  <a:ea typeface=""/>
                  <a:cs typeface=""/>
                </a:rPr>
                <a:t>, </a:t>
              </a:r>
              <a:r>
                <a:rPr lang="en-US" sz="1600" b="1" dirty="0">
                  <a:solidFill>
                    <a:prstClr val="black"/>
                  </a:solidFill>
                  <a:latin typeface="Calibri"/>
                  <a:ea typeface=""/>
                  <a:cs typeface=""/>
                </a:rPr>
                <a:t>17</a:t>
              </a:r>
              <a:r>
                <a:rPr lang="en-US" sz="1600" dirty="0">
                  <a:solidFill>
                    <a:prstClr val="black"/>
                  </a:solidFill>
                  <a:latin typeface="Calibri"/>
                  <a:ea typeface=""/>
                  <a:cs typeface=""/>
                </a:rPr>
                <a:t>, </a:t>
              </a:r>
              <a:r>
                <a:rPr lang="en-US" sz="1600" dirty="0" smtClean="0">
                  <a:solidFill>
                    <a:prstClr val="black"/>
                  </a:solidFill>
                  <a:latin typeface="Calibri"/>
                  <a:ea typeface=""/>
                  <a:cs typeface=""/>
                </a:rPr>
                <a:t>2853-2874</a:t>
              </a:r>
            </a:p>
            <a:p>
              <a:pPr defTabSz="457200" eaLnBrk="1" fontAlgn="auto" hangingPunct="1">
                <a:spcBef>
                  <a:spcPts val="0"/>
                </a:spcBef>
                <a:spcAft>
                  <a:spcPts val="0"/>
                </a:spcAft>
              </a:pPr>
              <a:r>
                <a:rPr lang="en-US" sz="1600" dirty="0" smtClean="0">
                  <a:solidFill>
                    <a:prstClr val="black"/>
                  </a:solidFill>
                  <a:latin typeface="Calibri"/>
                  <a:ea typeface=""/>
                  <a:cs typeface=""/>
                </a:rPr>
                <a:t>doi:10.1175/JHM-D-16-0028.1</a:t>
              </a:r>
              <a:endParaRPr lang="en-US" sz="1600" dirty="0">
                <a:solidFill>
                  <a:prstClr val="black"/>
                </a:solidFill>
                <a:latin typeface="Calibri"/>
                <a:ea typeface=""/>
                <a:cs typeface=""/>
              </a:endParaRPr>
            </a:p>
          </p:txBody>
        </p:sp>
        <p:sp>
          <p:nvSpPr>
            <p:cNvPr id="6" name="TextBox 5"/>
            <p:cNvSpPr txBox="1"/>
            <p:nvPr/>
          </p:nvSpPr>
          <p:spPr>
            <a:xfrm>
              <a:off x="118153" y="1799895"/>
              <a:ext cx="7906010" cy="1077218"/>
            </a:xfrm>
            <a:prstGeom prst="rect">
              <a:avLst/>
            </a:prstGeom>
            <a:solidFill>
              <a:schemeClr val="bg1"/>
            </a:solidFill>
            <a:effectLst>
              <a:softEdge rad="38100"/>
            </a:effectLst>
          </p:spPr>
          <p:txBody>
            <a:bodyPr wrap="none" rtlCol="0">
              <a:spAutoFit/>
            </a:bodyPr>
            <a:lstStyle/>
            <a:p>
              <a:pPr defTabSz="457200" eaLnBrk="1" fontAlgn="auto" hangingPunct="1">
                <a:spcBef>
                  <a:spcPts val="0"/>
                </a:spcBef>
                <a:spcAft>
                  <a:spcPts val="0"/>
                </a:spcAft>
              </a:pPr>
              <a:r>
                <a:rPr lang="en-US" sz="1600" dirty="0" smtClean="0">
                  <a:solidFill>
                    <a:prstClr val="black"/>
                  </a:solidFill>
                  <a:latin typeface="Calibri"/>
                  <a:ea typeface=""/>
                  <a:cs typeface=""/>
                </a:rPr>
                <a:t>Zhao</a:t>
              </a:r>
              <a:r>
                <a:rPr lang="en-US" sz="1600" dirty="0">
                  <a:solidFill>
                    <a:prstClr val="black"/>
                  </a:solidFill>
                  <a:latin typeface="Calibri"/>
                  <a:ea typeface=""/>
                  <a:cs typeface=""/>
                </a:rPr>
                <a:t>, L., Z. -L. Yang, and T. J. Hoar, </a:t>
              </a:r>
              <a:r>
                <a:rPr lang="en-US" sz="1600" dirty="0" smtClean="0">
                  <a:solidFill>
                    <a:prstClr val="black"/>
                  </a:solidFill>
                  <a:latin typeface="Calibri"/>
                  <a:ea typeface=""/>
                  <a:cs typeface=""/>
                </a:rPr>
                <a:t>2016</a:t>
              </a:r>
            </a:p>
            <a:p>
              <a:pPr defTabSz="457200" eaLnBrk="1" fontAlgn="auto" hangingPunct="1">
                <a:spcBef>
                  <a:spcPts val="0"/>
                </a:spcBef>
                <a:spcAft>
                  <a:spcPts val="0"/>
                </a:spcAft>
              </a:pPr>
              <a:r>
                <a:rPr lang="en-US" sz="1600" dirty="0" smtClean="0">
                  <a:solidFill>
                    <a:prstClr val="black"/>
                  </a:solidFill>
                  <a:latin typeface="Calibri"/>
                  <a:ea typeface=""/>
                  <a:cs typeface=""/>
                </a:rPr>
                <a:t>Global </a:t>
              </a:r>
              <a:r>
                <a:rPr lang="en-US" sz="1600" dirty="0">
                  <a:solidFill>
                    <a:prstClr val="black"/>
                  </a:solidFill>
                  <a:latin typeface="Calibri"/>
                  <a:ea typeface=""/>
                  <a:cs typeface=""/>
                </a:rPr>
                <a:t>soil moisture estimation by assimilating AMSR-E brightness </a:t>
              </a:r>
              <a:r>
                <a:rPr lang="en-US" sz="1600" dirty="0" smtClean="0">
                  <a:solidFill>
                    <a:prstClr val="black"/>
                  </a:solidFill>
                  <a:latin typeface="Calibri"/>
                  <a:ea typeface=""/>
                  <a:cs typeface=""/>
                </a:rPr>
                <a:t>temperatures in a coupled</a:t>
              </a:r>
            </a:p>
            <a:p>
              <a:pPr defTabSz="457200" eaLnBrk="1" fontAlgn="auto" hangingPunct="1">
                <a:spcBef>
                  <a:spcPts val="0"/>
                </a:spcBef>
                <a:spcAft>
                  <a:spcPts val="0"/>
                </a:spcAft>
              </a:pPr>
              <a:r>
                <a:rPr lang="en-US" sz="1600" dirty="0" smtClean="0">
                  <a:solidFill>
                    <a:prstClr val="black"/>
                  </a:solidFill>
                  <a:latin typeface="Calibri"/>
                  <a:ea typeface=""/>
                  <a:cs typeface=""/>
                </a:rPr>
                <a:t>CLM4-RTM-DART </a:t>
              </a:r>
              <a:r>
                <a:rPr lang="en-US" sz="1600" dirty="0">
                  <a:solidFill>
                    <a:prstClr val="black"/>
                  </a:solidFill>
                  <a:latin typeface="Calibri"/>
                  <a:ea typeface=""/>
                  <a:cs typeface=""/>
                </a:rPr>
                <a:t>system. </a:t>
              </a:r>
              <a:r>
                <a:rPr lang="en-US" sz="1600" i="1" dirty="0">
                  <a:solidFill>
                    <a:prstClr val="black"/>
                  </a:solidFill>
                  <a:latin typeface="Calibri"/>
                  <a:ea typeface=""/>
                  <a:cs typeface=""/>
                </a:rPr>
                <a:t>Journal of Hydrometeorology</a:t>
              </a:r>
              <a:r>
                <a:rPr lang="en-US" sz="1600" dirty="0">
                  <a:solidFill>
                    <a:prstClr val="black"/>
                  </a:solidFill>
                  <a:latin typeface="Calibri"/>
                  <a:ea typeface=""/>
                  <a:cs typeface=""/>
                </a:rPr>
                <a:t>, </a:t>
              </a:r>
              <a:r>
                <a:rPr lang="en-US" sz="1600" b="1" dirty="0">
                  <a:solidFill>
                    <a:prstClr val="black"/>
                  </a:solidFill>
                  <a:latin typeface="Calibri"/>
                  <a:ea typeface=""/>
                  <a:cs typeface=""/>
                </a:rPr>
                <a:t>17</a:t>
              </a:r>
              <a:r>
                <a:rPr lang="en-US" sz="1600" dirty="0">
                  <a:solidFill>
                    <a:prstClr val="black"/>
                  </a:solidFill>
                  <a:latin typeface="Calibri"/>
                  <a:ea typeface=""/>
                  <a:cs typeface=""/>
                </a:rPr>
                <a:t>, </a:t>
              </a:r>
              <a:r>
                <a:rPr lang="en-US" sz="1600" dirty="0" smtClean="0">
                  <a:solidFill>
                    <a:prstClr val="black"/>
                  </a:solidFill>
                  <a:latin typeface="Calibri"/>
                  <a:ea typeface=""/>
                  <a:cs typeface=""/>
                </a:rPr>
                <a:t>2431-2454</a:t>
              </a:r>
            </a:p>
            <a:p>
              <a:pPr defTabSz="457200" eaLnBrk="1" fontAlgn="auto" hangingPunct="1">
                <a:spcBef>
                  <a:spcPts val="0"/>
                </a:spcBef>
                <a:spcAft>
                  <a:spcPts val="0"/>
                </a:spcAft>
              </a:pPr>
              <a:r>
                <a:rPr lang="en-US" sz="1600" dirty="0" smtClean="0">
                  <a:solidFill>
                    <a:prstClr val="black"/>
                  </a:solidFill>
                  <a:latin typeface="Calibri"/>
                  <a:ea typeface=""/>
                  <a:cs typeface=""/>
                </a:rPr>
                <a:t>doi:10.1175/JHM-D-15-0218.1</a:t>
              </a:r>
              <a:endParaRPr lang="en-US" sz="1600" dirty="0">
                <a:solidFill>
                  <a:prstClr val="black"/>
                </a:solidFill>
                <a:latin typeface="Calibri"/>
                <a:ea typeface=""/>
                <a:cs typeface=""/>
              </a:endParaRPr>
            </a:p>
          </p:txBody>
        </p:sp>
      </p:grpSp>
      <p:sp>
        <p:nvSpPr>
          <p:cNvPr id="2" name="Slide Number Placeholder 1"/>
          <p:cNvSpPr>
            <a:spLocks noGrp="1"/>
          </p:cNvSpPr>
          <p:nvPr>
            <p:ph type="sldNum" sz="quarter" idx="12"/>
          </p:nvPr>
        </p:nvSpPr>
        <p:spPr/>
        <p:txBody>
          <a:bodyPr/>
          <a:lstStyle/>
          <a:p>
            <a:pPr algn="r" defTabSz="457200" eaLnBrk="1" fontAlgn="auto" hangingPunct="1">
              <a:spcBef>
                <a:spcPts val="0"/>
              </a:spcBef>
              <a:spcAft>
                <a:spcPts val="0"/>
              </a:spcAft>
            </a:pPr>
            <a:r>
              <a:rPr lang="en-US" sz="1800" smtClean="0">
                <a:solidFill>
                  <a:prstClr val="white">
                    <a:lumMod val="50000"/>
                  </a:prstClr>
                </a:solidFill>
                <a:latin typeface="Calibri"/>
                <a:ea typeface=""/>
                <a:cs typeface=""/>
              </a:rPr>
              <a:t> </a:t>
            </a:r>
            <a:r>
              <a:rPr lang="en-US" sz="1200" smtClean="0">
                <a:solidFill>
                  <a:prstClr val="white">
                    <a:lumMod val="50000"/>
                  </a:prstClr>
                </a:solidFill>
                <a:latin typeface="Calibri"/>
                <a:ea typeface=""/>
                <a:cs typeface=""/>
              </a:rPr>
              <a:t>Section 1: </a:t>
            </a:r>
            <a:fld id="{283B4FF1-25A9-3741-B230-AA79218BFD91}" type="slidenum">
              <a:rPr lang="en-US" sz="1200" smtClean="0">
                <a:solidFill>
                  <a:prstClr val="white">
                    <a:lumMod val="50000"/>
                  </a:prstClr>
                </a:solidFill>
                <a:latin typeface="Calibri"/>
                <a:ea typeface=""/>
                <a:cs typeface=""/>
              </a:rPr>
              <a:pPr algn="r" defTabSz="457200" eaLnBrk="1" fontAlgn="auto" hangingPunct="1">
                <a:spcBef>
                  <a:spcPts val="0"/>
                </a:spcBef>
                <a:spcAft>
                  <a:spcPts val="0"/>
                </a:spcAft>
              </a:pPr>
              <a:t>99</a:t>
            </a:fld>
            <a:r>
              <a:rPr lang="en-US" sz="1200" smtClean="0">
                <a:solidFill>
                  <a:prstClr val="white">
                    <a:lumMod val="50000"/>
                  </a:prstClr>
                </a:solidFill>
                <a:latin typeface="Calibri"/>
                <a:ea typeface=""/>
                <a:cs typeface=""/>
              </a:rPr>
              <a:t> of 40</a:t>
            </a:r>
            <a:endParaRPr lang="en-US" sz="1200" dirty="0">
              <a:solidFill>
                <a:prstClr val="white">
                  <a:lumMod val="50000"/>
                </a:prstClr>
              </a:solidFill>
              <a:latin typeface="Calibri"/>
              <a:ea typeface=""/>
              <a:cs typeface=""/>
            </a:endParaRPr>
          </a:p>
        </p:txBody>
      </p:sp>
    </p:spTree>
    <p:extLst>
      <p:ext uri="{BB962C8B-B14F-4D97-AF65-F5344CB8AC3E}">
        <p14:creationId xmlns:p14="http://schemas.microsoft.com/office/powerpoint/2010/main" val="146601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Office Them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15989</TotalTime>
  <Words>7236</Words>
  <Application>Microsoft Macintosh PowerPoint</Application>
  <PresentationFormat>On-screen Show (4:3)</PresentationFormat>
  <Paragraphs>1193</Paragraphs>
  <Slides>127</Slides>
  <Notes>67</Notes>
  <HiddenSlides>0</HiddenSlides>
  <MMClips>6</MMClips>
  <ScaleCrop>false</ScaleCrop>
  <HeadingPairs>
    <vt:vector size="8" baseType="variant">
      <vt:variant>
        <vt:lpstr>Fonts Used</vt:lpstr>
      </vt:variant>
      <vt:variant>
        <vt:i4>14</vt:i4>
      </vt:variant>
      <vt:variant>
        <vt:lpstr>Theme</vt:lpstr>
      </vt:variant>
      <vt:variant>
        <vt:i4>10</vt:i4>
      </vt:variant>
      <vt:variant>
        <vt:lpstr>Embedded OLE Servers</vt:lpstr>
      </vt:variant>
      <vt:variant>
        <vt:i4>1</vt:i4>
      </vt:variant>
      <vt:variant>
        <vt:lpstr>Slide Titles</vt:lpstr>
      </vt:variant>
      <vt:variant>
        <vt:i4>127</vt:i4>
      </vt:variant>
    </vt:vector>
  </HeadingPairs>
  <TitlesOfParts>
    <vt:vector size="152" baseType="lpstr">
      <vt:lpstr>Andale Mono</vt:lpstr>
      <vt:lpstr>Calibri</vt:lpstr>
      <vt:lpstr>Cambria Math</vt:lpstr>
      <vt:lpstr>Lucida Sans</vt:lpstr>
      <vt:lpstr>Mangal</vt:lpstr>
      <vt:lpstr>ＭＳ Ｐゴシック</vt:lpstr>
      <vt:lpstr>Times</vt:lpstr>
      <vt:lpstr>Times New Roman</vt:lpstr>
      <vt:lpstr>Wingdings</vt:lpstr>
      <vt:lpstr>맑은 고딕</vt:lpstr>
      <vt:lpstr>ヒラギノ角ゴ Pro W3</vt:lpstr>
      <vt:lpstr>宋体</vt:lpstr>
      <vt:lpstr>微 软 雅 黑</vt:lpstr>
      <vt:lpstr>Arial</vt:lpstr>
      <vt:lpstr>jla_ams</vt:lpstr>
      <vt:lpstr>Office Theme</vt:lpstr>
      <vt:lpstr>1_Office Theme</vt:lpstr>
      <vt:lpstr>DART_Tutorial</vt:lpstr>
      <vt:lpstr>1_jla_ams</vt:lpstr>
      <vt:lpstr>2_Office Theme</vt:lpstr>
      <vt:lpstr>1_DART_Tutorial</vt:lpstr>
      <vt:lpstr>2_DART_Tutorial</vt:lpstr>
      <vt:lpstr>3_Office Theme</vt:lpstr>
      <vt:lpstr>4_Office Theme</vt:lpstr>
      <vt:lpstr>Equation</vt:lpstr>
      <vt:lpstr>Practical Implementations of the  Ensemble Kalman Filter Jeff Anderson representing the NCAR Data Assimilation Research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One-Dimensional Ensemble Kalman Filter</vt:lpstr>
      <vt:lpstr>A One-Dimensional Ensemble Kalman Filter</vt:lpstr>
      <vt:lpstr>A One-Dimensional Ensemble Kalman Filter: Model Advance</vt:lpstr>
      <vt:lpstr>A One-Dimensional Ensemble Kalman Filter: Model Advance</vt:lpstr>
      <vt:lpstr>A One-Dimensional Ensemble Kalman Filter: Model Advance</vt:lpstr>
      <vt:lpstr>A One-Dimensional Ensemble Kalman Filter: Model Advance</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PowerPoint Presentation</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One observed, one unobserved variable.</vt:lpstr>
      <vt:lpstr>PowerPoint Presentation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Ensemble Kalman Filter: A full implementation.</vt:lpstr>
      <vt:lpstr>PowerPoint Presentation</vt:lpstr>
      <vt:lpstr>Making it work:</vt:lpstr>
      <vt:lpstr>Making it work:</vt:lpstr>
      <vt:lpstr>Making it work:</vt:lpstr>
      <vt:lpstr>Making it work:</vt:lpstr>
      <vt:lpstr>PowerPoint Presentation</vt:lpstr>
      <vt:lpstr>Making it work: Localization</vt:lpstr>
      <vt:lpstr>Making it work: Localization</vt:lpstr>
      <vt:lpstr>Making it work: Localization</vt:lpstr>
      <vt:lpstr>PowerPoint Presentation</vt:lpstr>
      <vt:lpstr>Making it work: Inflation</vt:lpstr>
      <vt:lpstr>Making it work: Inflation</vt:lpstr>
      <vt:lpstr>Making it work: Inflation</vt:lpstr>
      <vt:lpstr>Making it work: Inflation</vt:lpstr>
      <vt:lpstr>Making it work: Inflation</vt:lpstr>
      <vt:lpstr>PowerPoint Presentation</vt:lpstr>
      <vt:lpstr>Parameter Estimation</vt:lpstr>
      <vt:lpstr>Parameter Estimation</vt:lpstr>
      <vt:lpstr>Parameter Estimation</vt:lpstr>
      <vt:lpstr>Parameter Estimation</vt:lpstr>
      <vt:lpstr>Parameter Estimation</vt:lpstr>
      <vt:lpstr>Parameter Estimation</vt:lpstr>
      <vt:lpstr>PowerPoint Presentation</vt:lpstr>
      <vt:lpstr>PowerPoint Presentation</vt:lpstr>
      <vt:lpstr>Some Research using DART &amp; land models</vt:lpstr>
      <vt:lpstr>Some of the researchers using CLM/DART</vt:lpstr>
      <vt:lpstr>Improving Estimates of Snowpack Water Storage in the Northern Hemisphere Through a Newly Developed Land Data Assimilation System</vt:lpstr>
      <vt:lpstr>GRACE satellite data</vt:lpstr>
      <vt:lpstr>PowerPoint Presentation</vt:lpstr>
      <vt:lpstr>Total Water Storage change Jan 2003 </vt:lpstr>
      <vt:lpstr>Assimilation Results</vt:lpstr>
      <vt:lpstr>Multi-RTM ensemble approaches in SWE assimilation. Yonghwan Kwon, UT Austin</vt:lpstr>
      <vt:lpstr>PowerPoint Presentation</vt:lpstr>
      <vt:lpstr>NOAH-DART: Integrated Soil Moisture</vt:lpstr>
      <vt:lpstr> TerrSysMP: COSMO-CLM-ParFlow</vt:lpstr>
      <vt:lpstr>Recent Papers on Snow DA &amp; DART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Space: 1998/1999 SST Anomaly from HadOI-SST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CAM/Chem Chemical DA System</vt:lpstr>
      <vt:lpstr>PowerPoint Presentation</vt:lpstr>
    </vt:vector>
  </TitlesOfParts>
  <Manager/>
  <Company>ncar</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Tim Hoar</cp:lastModifiedBy>
  <cp:revision>378</cp:revision>
  <cp:lastPrinted>2017-08-14T20:07:33Z</cp:lastPrinted>
  <dcterms:created xsi:type="dcterms:W3CDTF">2011-05-23T16:45:05Z</dcterms:created>
  <dcterms:modified xsi:type="dcterms:W3CDTF">2017-08-14T20:08:43Z</dcterms:modified>
  <cp:category/>
</cp:coreProperties>
</file>